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sldIdLst>
    <p:sldId id="256" r:id="rId2"/>
    <p:sldId id="271" r:id="rId3"/>
    <p:sldId id="265" r:id="rId4"/>
    <p:sldId id="266" r:id="rId5"/>
    <p:sldId id="272" r:id="rId6"/>
    <p:sldId id="267" r:id="rId7"/>
    <p:sldId id="273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3"/>
    <p:restoredTop sz="94645"/>
  </p:normalViewPr>
  <p:slideViewPr>
    <p:cSldViewPr snapToGrid="0" snapToObjects="1">
      <p:cViewPr varScale="1">
        <p:scale>
          <a:sx n="75" d="100"/>
          <a:sy n="75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718477B8-0D58-054E-94F1-56E2C7CC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7938"/>
            <a:ext cx="9250363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6150543" cy="2290763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046" y="4747444"/>
            <a:ext cx="6150543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4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2D0955E-AB9D-0442-ACB8-71F0E699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620B357-3CF2-7E40-9CF6-C8DC1608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B314F10-D500-F741-83B9-BD179F36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7120-8E7E-2443-B17F-6B45B263A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D1B3EC0-D20A-7540-B396-CE4AED94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8A4141E-6112-2A47-9510-040208BC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0B0D43-D7E1-3449-940E-5F1CB2AF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2ADF-B1AB-144B-8623-122A5ABD9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37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0597"/>
            <a:ext cx="7886700" cy="50489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298B7-D705-0845-890D-E3A25DB2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D7909-1941-2845-89F0-FE0EC759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8B3B1-6D51-764A-B45C-2918200B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9178-B3FE-B543-AD6C-7BCB75B09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374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5795"/>
            <a:ext cx="7886700" cy="50489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7837C-2294-7942-820D-865117A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FE20C-8AA4-1444-9CDB-C85EE7D5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07BB65-0048-564B-B679-7674FDFF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1AB0-52FB-F141-863C-B2F57E4BF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7350F049-A35A-6243-AC47-26DA35C0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"/>
            <a:ext cx="9144001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71482"/>
            <a:ext cx="7886700" cy="28527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534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ACCB811-91A3-F94B-B77C-EA692FEA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DAAFFE-5AD0-AA43-9786-DB335D2F2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9FD550-CEC7-F04E-8DDC-830D491C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099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592C127-BE76-454F-A920-CF4A6811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6E54371-476E-4646-85E9-E02E4706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07C6BB-11FE-4F4B-9852-9DD9313E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2497-1F06-BE40-BFDC-EA81A8965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6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4216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CD489A9-9CCE-334A-88EA-BCC436BA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EB3A7D7-586E-0E49-A7E9-5FA19A3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C86F3C2-6281-294B-94C0-45B2C8E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74E-C208-AA47-BD6C-FC2B19401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67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C239955-A0D4-304A-963E-86CDD6E2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ECF816-C454-8447-9CC2-6706E8D4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BAB773A-808D-D64F-9D6C-3D41B1DE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794D-FB84-C247-844D-AD812F9FB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10BDD55-651F-474A-9894-65DD48F5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D4757C8-5411-4840-9CB2-FBDDE070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A03FAE2-E858-344B-BCC4-FF4DCF63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577F-719E-764F-8F4F-DF725410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7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4C18EEC4-0F02-264E-9772-6C781D9F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12700"/>
            <a:ext cx="9201151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xmlns="" id="{CACAF3ED-7C20-0C41-AEEF-38299A57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8296E905-21A8-9B41-AD85-ABFCC2F8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68F3C699-BF43-EA46-9E46-80B84FDC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D9FB-D935-6049-95FD-19E32669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FEBD250-D6CE-2B47-80C8-DDF6E2067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82575"/>
            <a:ext cx="7886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AFE4C30-9BCB-F340-ADD3-A2540FF94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230313"/>
            <a:ext cx="78867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6164C-7E27-D241-A1DF-2BBC2BD37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F4868C-C422-9E40-893E-A99B3FA4E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A52B4C-4F55-BD44-BDDC-4B5AD3C1B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E7510-CD81-294B-AB83-47BA10C6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xmlns="" id="{4520D499-D599-5E43-9A54-CB06D3BA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0" r:id="rId2"/>
    <p:sldLayoutId id="2147483821" r:id="rId3"/>
    <p:sldLayoutId id="2147483829" r:id="rId4"/>
    <p:sldLayoutId id="2147483822" r:id="rId5"/>
    <p:sldLayoutId id="2147483823" r:id="rId6"/>
    <p:sldLayoutId id="2147483824" r:id="rId7"/>
    <p:sldLayoutId id="2147483825" r:id="rId8"/>
    <p:sldLayoutId id="2147483830" r:id="rId9"/>
    <p:sldLayoutId id="2147483826" r:id="rId10"/>
    <p:sldLayoutId id="2147483827" r:id="rId11"/>
  </p:sldLayoutIdLst>
  <p:hf sldNum="0"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xmlns="" id="{1D45E44B-050B-4A45-B36F-235A9096A2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0863" y="3011488"/>
            <a:ext cx="8107362" cy="1233487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UW–Madison Faculty and Staff Pay Adjustments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xmlns="" id="{03B73A6B-19E5-AF48-8574-07A5C0CB76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350" y="4432300"/>
            <a:ext cx="6149975" cy="493713"/>
          </a:xfrm>
        </p:spPr>
        <p:txBody>
          <a:bodyPr/>
          <a:lstStyle/>
          <a:p>
            <a:pPr algn="ctr" eaLnBrk="1" hangingPunct="1"/>
            <a:r>
              <a:rPr lang="en-US" altLang="en-US"/>
              <a:t>Fiscal Year 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A3B315-9230-6448-B7CF-DAF03DA6C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3D1814-C475-3240-B53F-85CBC092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BEA9C3C2-2098-2C43-96B6-F6480D57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96667435-EF81-5A4F-8224-9F224216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84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1DCA9E93-A543-944B-95F0-81DB1D70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16" y="1069407"/>
            <a:ext cx="7886700" cy="64093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Pay Adjustment Amount Summary (FY18)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1" y="2661987"/>
          <a:ext cx="7886700" cy="2264559"/>
        </p:xfrm>
        <a:graphic>
          <a:graphicData uri="http://schemas.openxmlformats.org/drawingml/2006/table">
            <a:tbl>
              <a:tblPr/>
              <a:tblGrid>
                <a:gridCol w="2067262">
                  <a:extLst>
                    <a:ext uri="{9D8B030D-6E8A-4147-A177-3AD203B41FA5}">
                      <a16:colId xmlns:a16="http://schemas.microsoft.com/office/drawing/2014/main" xmlns="" val="2840394775"/>
                    </a:ext>
                  </a:extLst>
                </a:gridCol>
                <a:gridCol w="1088714">
                  <a:extLst>
                    <a:ext uri="{9D8B030D-6E8A-4147-A177-3AD203B41FA5}">
                      <a16:colId xmlns:a16="http://schemas.microsoft.com/office/drawing/2014/main" xmlns="" val="159970874"/>
                    </a:ext>
                  </a:extLst>
                </a:gridCol>
                <a:gridCol w="976387">
                  <a:extLst>
                    <a:ext uri="{9D8B030D-6E8A-4147-A177-3AD203B41FA5}">
                      <a16:colId xmlns:a16="http://schemas.microsoft.com/office/drawing/2014/main" xmlns="" val="240021034"/>
                    </a:ext>
                  </a:extLst>
                </a:gridCol>
                <a:gridCol w="823016">
                  <a:extLst>
                    <a:ext uri="{9D8B030D-6E8A-4147-A177-3AD203B41FA5}">
                      <a16:colId xmlns:a16="http://schemas.microsoft.com/office/drawing/2014/main" xmlns="" val="2702737948"/>
                    </a:ext>
                  </a:extLst>
                </a:gridCol>
                <a:gridCol w="1123277">
                  <a:extLst>
                    <a:ext uri="{9D8B030D-6E8A-4147-A177-3AD203B41FA5}">
                      <a16:colId xmlns:a16="http://schemas.microsoft.com/office/drawing/2014/main" xmlns="" val="230176946"/>
                    </a:ext>
                  </a:extLst>
                </a:gridCol>
                <a:gridCol w="900782">
                  <a:extLst>
                    <a:ext uri="{9D8B030D-6E8A-4147-A177-3AD203B41FA5}">
                      <a16:colId xmlns:a16="http://schemas.microsoft.com/office/drawing/2014/main" xmlns="" val="1698072600"/>
                    </a:ext>
                  </a:extLst>
                </a:gridCol>
                <a:gridCol w="907262">
                  <a:extLst>
                    <a:ext uri="{9D8B030D-6E8A-4147-A177-3AD203B41FA5}">
                      <a16:colId xmlns:a16="http://schemas.microsoft.com/office/drawing/2014/main" xmlns="" val="907850116"/>
                    </a:ext>
                  </a:extLst>
                </a:gridCol>
              </a:tblGrid>
              <a:tr h="1512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1650803"/>
                  </a:ext>
                </a:extLst>
              </a:tr>
              <a:tr h="18858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Summary of Fiscal Year 18 Pay Adjustments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672293"/>
                  </a:ext>
                </a:extLst>
              </a:tr>
              <a:tr h="274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Adjustment Type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Academic Staff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Faculty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Limited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University Staff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Grand Total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Percent of Total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346718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Career Growth/Promotion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$4,075,247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$1,204,785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$257,128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$729,810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$6,266,969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22.96%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581439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Equity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$1,290,289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$682,113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$269,715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$774,188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$3,016,306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11.05%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3016741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$565,802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$3,949,118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$1,108,838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$1,047,160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$6,670,918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24.44%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47156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Pay Plan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$202,127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$202,127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0.74%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219410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$4,422,327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$1,492,474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$1,141,902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$2,706,712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$9,763,415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35.76%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39358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Structural Change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$91,631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$4,981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$137,750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$234,362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0.86%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7296146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Temporary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$351,207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$523,123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$158,069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$113,729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$1,146,128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4.20%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125372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Grand Total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$10,796,503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$7,856,593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$2,935,652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$5,711,477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$27,300,225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100.00%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784060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March 2018 Payroll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$529,041,585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$258,849,557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$75,138,564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$211,675,874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$1,074,705,580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671252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Percent of March 2018 Payroll</a:t>
                      </a:r>
                    </a:p>
                  </a:txBody>
                  <a:tcPr marL="6486" marR="6486" marT="6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2.04%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3.04%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3.91%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2.70%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2.54%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8/21/2018</a:t>
                      </a:r>
                    </a:p>
                  </a:txBody>
                  <a:tcPr marL="6486" marR="6486" marT="64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84833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951B-3466-4D58-82EF-B99B7E7B79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8A8176D8-3A53-9E46-BA62-F4BAE239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622E5B04-3D55-A24F-94C9-109B7A3E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_Red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Red" id="{53090537-BB90-7348-821A-ADE15E782CC3}" vid="{1749C078-7142-AC43-828E-FE22676ED3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Standard_Red</Template>
  <TotalTime>72</TotalTime>
  <Words>166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Standard_Red</vt:lpstr>
      <vt:lpstr>UW–Madison Faculty and Staff Pay Adjustments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Adjustment Amount Summary (FY18)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UW–Madison Faculty and Staff Pay Adjustments</dc:title>
  <dc:creator>Microsoft Office User</dc:creator>
  <cp:lastModifiedBy>GIDEON CASTLE ELLIOTT</cp:lastModifiedBy>
  <cp:revision>11</cp:revision>
  <dcterms:created xsi:type="dcterms:W3CDTF">2018-11-07T19:56:56Z</dcterms:created>
  <dcterms:modified xsi:type="dcterms:W3CDTF">2019-06-24T15:26:07Z</dcterms:modified>
</cp:coreProperties>
</file>