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3"/>
  </p:notesMasterIdLst>
  <p:sldIdLst>
    <p:sldId id="382" r:id="rId2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cole Olthafe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76"/>
    <p:restoredTop sz="95514" autoAdjust="0"/>
  </p:normalViewPr>
  <p:slideViewPr>
    <p:cSldViewPr snapToGrid="0" snapToObjects="1">
      <p:cViewPr varScale="1">
        <p:scale>
          <a:sx n="139" d="100"/>
          <a:sy n="139" d="100"/>
        </p:scale>
        <p:origin x="44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810681" y="1894948"/>
            <a:ext cx="3318000" cy="20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2"/>
          </p:nvPr>
        </p:nvSpPr>
        <p:spPr>
          <a:xfrm>
            <a:off x="397934" y="219077"/>
            <a:ext cx="4757700" cy="3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CD1543"/>
              </a:buClr>
              <a:buSzPts val="1400"/>
              <a:buFont typeface="Arial"/>
              <a:buNone/>
              <a:defRPr sz="800" b="0" i="0" u="none" strike="noStrike" cap="none">
                <a:solidFill>
                  <a:srgbClr val="CD1543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/>
          <p:nvPr/>
        </p:nvSpPr>
        <p:spPr>
          <a:xfrm>
            <a:off x="6385983" y="4572000"/>
            <a:ext cx="2133600" cy="1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00" b="0" i="0" u="none" strike="noStrike" cap="none">
                <a:solidFill>
                  <a:srgbClr val="C6C6C8"/>
                </a:solidFill>
                <a:latin typeface="Avenir"/>
                <a:ea typeface="Avenir"/>
                <a:cs typeface="Avenir"/>
                <a:sym typeface="Avenir"/>
              </a:rPr>
              <a:t>‹#›</a:t>
            </a:fld>
            <a:endParaRPr sz="900" b="0" i="0" u="none" strike="noStrike" cap="none">
              <a:solidFill>
                <a:srgbClr val="C6C6C8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LINE ONLY">
  <p:cSld name="HEADLIN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97934" y="219077"/>
            <a:ext cx="4757700" cy="3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CD1543"/>
              </a:buClr>
              <a:buSzPts val="1400"/>
              <a:buFont typeface="Arial"/>
              <a:buNone/>
              <a:defRPr sz="800" b="0" i="0" u="none" strike="noStrike" cap="none">
                <a:solidFill>
                  <a:srgbClr val="CD15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11"/>
          <p:cNvSpPr txBox="1"/>
          <p:nvPr/>
        </p:nvSpPr>
        <p:spPr>
          <a:xfrm>
            <a:off x="6385983" y="4572000"/>
            <a:ext cx="2133600" cy="1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00" b="0" i="0" u="none" strike="noStrike" cap="none">
                <a:solidFill>
                  <a:srgbClr val="C6C6C8"/>
                </a:solidFill>
                <a:latin typeface="Avenir"/>
                <a:ea typeface="Avenir"/>
                <a:cs typeface="Avenir"/>
                <a:sym typeface="Avenir"/>
              </a:rPr>
              <a:t>‹#›</a:t>
            </a:fld>
            <a:endParaRPr sz="900" b="0" i="0" u="none" strike="noStrike" cap="none">
              <a:solidFill>
                <a:srgbClr val="C6C6C8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2"/>
          </p:nvPr>
        </p:nvSpPr>
        <p:spPr>
          <a:xfrm>
            <a:off x="786884" y="1972637"/>
            <a:ext cx="6045600" cy="96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LEFT—COPY RIGHT">
  <p:cSld name="PHOTO LEFT—COPY RIGH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body" idx="1"/>
          </p:nvPr>
        </p:nvSpPr>
        <p:spPr>
          <a:xfrm>
            <a:off x="397934" y="219077"/>
            <a:ext cx="4757700" cy="3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CD1543"/>
              </a:buClr>
              <a:buSzPts val="1400"/>
              <a:buFont typeface="Arial"/>
              <a:buNone/>
              <a:defRPr sz="800" b="0" i="0" u="none" strike="noStrike" cap="none">
                <a:solidFill>
                  <a:srgbClr val="CD15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2"/>
          <p:cNvSpPr txBox="1"/>
          <p:nvPr/>
        </p:nvSpPr>
        <p:spPr>
          <a:xfrm>
            <a:off x="6385983" y="4572000"/>
            <a:ext cx="2133600" cy="1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00" b="0" i="0" u="none" strike="noStrike" cap="none">
                <a:solidFill>
                  <a:srgbClr val="C6C6C8"/>
                </a:solidFill>
                <a:latin typeface="Avenir"/>
                <a:ea typeface="Avenir"/>
                <a:cs typeface="Avenir"/>
                <a:sym typeface="Avenir"/>
              </a:rPr>
              <a:t>‹#›</a:t>
            </a:fld>
            <a:endParaRPr sz="900" b="0" i="0" u="none" strike="noStrike" cap="none">
              <a:solidFill>
                <a:srgbClr val="C6C6C8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2"/>
          </p:nvPr>
        </p:nvSpPr>
        <p:spPr>
          <a:xfrm>
            <a:off x="4361935" y="1638300"/>
            <a:ext cx="3429600" cy="8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3"/>
          </p:nvPr>
        </p:nvSpPr>
        <p:spPr>
          <a:xfrm>
            <a:off x="4361926" y="2453168"/>
            <a:ext cx="3429600" cy="14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12"/>
          <p:cNvSpPr>
            <a:spLocks noGrp="1"/>
          </p:cNvSpPr>
          <p:nvPr>
            <p:ph type="pic" idx="4"/>
          </p:nvPr>
        </p:nvSpPr>
        <p:spPr>
          <a:xfrm>
            <a:off x="886884" y="1006705"/>
            <a:ext cx="2902200" cy="32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1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PY LEFT—PHOTO RIGHT">
  <p:cSld name="COPY LEFT—PHOTO RIGH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3"/>
          <p:cNvSpPr txBox="1">
            <a:spLocks noGrp="1"/>
          </p:cNvSpPr>
          <p:nvPr>
            <p:ph type="body" idx="1"/>
          </p:nvPr>
        </p:nvSpPr>
        <p:spPr>
          <a:xfrm>
            <a:off x="397934" y="219077"/>
            <a:ext cx="4757700" cy="3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CD1543"/>
              </a:buClr>
              <a:buSzPts val="1400"/>
              <a:buFont typeface="Arial"/>
              <a:buNone/>
              <a:defRPr sz="800" b="0" i="0" u="none" strike="noStrike" cap="none">
                <a:solidFill>
                  <a:srgbClr val="CD15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6385983" y="4572000"/>
            <a:ext cx="2133600" cy="1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00" b="0" i="0" u="none" strike="noStrike" cap="none">
                <a:solidFill>
                  <a:srgbClr val="C6C6C8"/>
                </a:solidFill>
                <a:latin typeface="Avenir"/>
                <a:ea typeface="Avenir"/>
                <a:cs typeface="Avenir"/>
                <a:sym typeface="Avenir"/>
              </a:rPr>
              <a:t>‹#›</a:t>
            </a:fld>
            <a:endParaRPr sz="900" b="0" i="0" u="none" strike="noStrike" cap="none">
              <a:solidFill>
                <a:srgbClr val="C6C6C8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2" name="Google Shape;62;p13"/>
          <p:cNvSpPr txBox="1">
            <a:spLocks noGrp="1"/>
          </p:cNvSpPr>
          <p:nvPr>
            <p:ph type="body" idx="2"/>
          </p:nvPr>
        </p:nvSpPr>
        <p:spPr>
          <a:xfrm>
            <a:off x="899069" y="1638300"/>
            <a:ext cx="3429600" cy="8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body" idx="3"/>
          </p:nvPr>
        </p:nvSpPr>
        <p:spPr>
          <a:xfrm>
            <a:off x="899060" y="2453168"/>
            <a:ext cx="3429600" cy="14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3"/>
          <p:cNvSpPr>
            <a:spLocks noGrp="1"/>
          </p:cNvSpPr>
          <p:nvPr>
            <p:ph type="pic" idx="4"/>
          </p:nvPr>
        </p:nvSpPr>
        <p:spPr>
          <a:xfrm>
            <a:off x="4889145" y="1006705"/>
            <a:ext cx="2902200" cy="32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1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IST + PHOTO">
  <p:cSld name="LIST + PHOTO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397934" y="219077"/>
            <a:ext cx="4757700" cy="3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CD1543"/>
              </a:buClr>
              <a:buSzPts val="1400"/>
              <a:buFont typeface="Arial"/>
              <a:buNone/>
              <a:defRPr sz="800" b="0" i="0" u="none" strike="noStrike" cap="none">
                <a:solidFill>
                  <a:srgbClr val="CD15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4"/>
          <p:cNvSpPr txBox="1"/>
          <p:nvPr/>
        </p:nvSpPr>
        <p:spPr>
          <a:xfrm>
            <a:off x="6385983" y="4572000"/>
            <a:ext cx="2133600" cy="1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00" b="0" i="0" u="none" strike="noStrike" cap="none">
                <a:solidFill>
                  <a:srgbClr val="C6C6C8"/>
                </a:solidFill>
                <a:latin typeface="Avenir"/>
                <a:ea typeface="Avenir"/>
                <a:cs typeface="Avenir"/>
                <a:sym typeface="Avenir"/>
              </a:rPr>
              <a:t>‹#›</a:t>
            </a:fld>
            <a:endParaRPr sz="900" b="0" i="0" u="none" strike="noStrike" cap="none">
              <a:solidFill>
                <a:srgbClr val="C6C6C8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8" name="Google Shape;68;p14"/>
          <p:cNvSpPr txBox="1">
            <a:spLocks noGrp="1"/>
          </p:cNvSpPr>
          <p:nvPr>
            <p:ph type="body" idx="2"/>
          </p:nvPr>
        </p:nvSpPr>
        <p:spPr>
          <a:xfrm>
            <a:off x="899069" y="1470419"/>
            <a:ext cx="3429600" cy="8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body" idx="3"/>
          </p:nvPr>
        </p:nvSpPr>
        <p:spPr>
          <a:xfrm>
            <a:off x="899060" y="2285288"/>
            <a:ext cx="3429600" cy="55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4"/>
          <p:cNvSpPr>
            <a:spLocks noGrp="1"/>
          </p:cNvSpPr>
          <p:nvPr>
            <p:ph type="pic" idx="4"/>
          </p:nvPr>
        </p:nvSpPr>
        <p:spPr>
          <a:xfrm>
            <a:off x="4889145" y="1006705"/>
            <a:ext cx="2902200" cy="32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1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body" idx="5"/>
          </p:nvPr>
        </p:nvSpPr>
        <p:spPr>
          <a:xfrm>
            <a:off x="899069" y="2825087"/>
            <a:ext cx="3679800" cy="14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2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AutoNum type="arabicPeriod"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2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AutoNum type="alphaUcPeriod"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2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2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–"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2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»"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LINE + COPY + PHOTO MOSAIC">
  <p:cSld name="HEADLINE + COPY + PHOTO MOSAIC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body" idx="1"/>
          </p:nvPr>
        </p:nvSpPr>
        <p:spPr>
          <a:xfrm>
            <a:off x="397934" y="219077"/>
            <a:ext cx="4757700" cy="3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CD1543"/>
              </a:buClr>
              <a:buSzPts val="1400"/>
              <a:buFont typeface="Arial"/>
              <a:buNone/>
              <a:defRPr sz="800" b="0" i="0" u="none" strike="noStrike" cap="none">
                <a:solidFill>
                  <a:srgbClr val="CD15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5"/>
          <p:cNvSpPr txBox="1"/>
          <p:nvPr/>
        </p:nvSpPr>
        <p:spPr>
          <a:xfrm>
            <a:off x="6385983" y="4572000"/>
            <a:ext cx="2133600" cy="1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00" b="0" i="0" u="none" strike="noStrike" cap="none">
                <a:solidFill>
                  <a:srgbClr val="C6C6C8"/>
                </a:solidFill>
                <a:latin typeface="Avenir"/>
                <a:ea typeface="Avenir"/>
                <a:cs typeface="Avenir"/>
                <a:sym typeface="Avenir"/>
              </a:rPr>
              <a:t>‹#›</a:t>
            </a:fld>
            <a:endParaRPr sz="900" b="0" i="0" u="none" strike="noStrike" cap="none">
              <a:solidFill>
                <a:srgbClr val="C6C6C8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5" name="Google Shape;75;p15"/>
          <p:cNvSpPr txBox="1">
            <a:spLocks noGrp="1"/>
          </p:cNvSpPr>
          <p:nvPr>
            <p:ph type="body" idx="2"/>
          </p:nvPr>
        </p:nvSpPr>
        <p:spPr>
          <a:xfrm>
            <a:off x="899069" y="1638300"/>
            <a:ext cx="3429600" cy="8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3"/>
          </p:nvPr>
        </p:nvSpPr>
        <p:spPr>
          <a:xfrm>
            <a:off x="899060" y="2453168"/>
            <a:ext cx="3429600" cy="14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5"/>
          <p:cNvSpPr>
            <a:spLocks noGrp="1"/>
          </p:cNvSpPr>
          <p:nvPr>
            <p:ph type="pic" idx="4"/>
          </p:nvPr>
        </p:nvSpPr>
        <p:spPr>
          <a:xfrm>
            <a:off x="5465831" y="961756"/>
            <a:ext cx="2325600" cy="144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1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5"/>
          <p:cNvSpPr>
            <a:spLocks noGrp="1"/>
          </p:cNvSpPr>
          <p:nvPr>
            <p:ph type="pic" idx="5"/>
          </p:nvPr>
        </p:nvSpPr>
        <p:spPr>
          <a:xfrm>
            <a:off x="5105399" y="2552224"/>
            <a:ext cx="1215300" cy="17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1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5"/>
          <p:cNvSpPr>
            <a:spLocks noGrp="1"/>
          </p:cNvSpPr>
          <p:nvPr>
            <p:ph type="pic" idx="6"/>
          </p:nvPr>
        </p:nvSpPr>
        <p:spPr>
          <a:xfrm>
            <a:off x="6498765" y="2552224"/>
            <a:ext cx="1292700" cy="98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1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PHOTO">
  <p:cSld name="LARGE PHOTO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body" idx="1"/>
          </p:nvPr>
        </p:nvSpPr>
        <p:spPr>
          <a:xfrm>
            <a:off x="397934" y="219077"/>
            <a:ext cx="4757700" cy="3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CD1543"/>
              </a:buClr>
              <a:buSzPts val="1400"/>
              <a:buFont typeface="Arial"/>
              <a:buNone/>
              <a:defRPr sz="800" b="0" i="0" u="none" strike="noStrike" cap="none">
                <a:solidFill>
                  <a:srgbClr val="CD15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6"/>
          <p:cNvSpPr txBox="1"/>
          <p:nvPr/>
        </p:nvSpPr>
        <p:spPr>
          <a:xfrm>
            <a:off x="6385983" y="4572000"/>
            <a:ext cx="2133600" cy="1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00" b="0" i="0" u="none" strike="noStrike" cap="none">
                <a:solidFill>
                  <a:srgbClr val="C6C6C8"/>
                </a:solidFill>
                <a:latin typeface="Avenir"/>
                <a:ea typeface="Avenir"/>
                <a:cs typeface="Avenir"/>
                <a:sym typeface="Avenir"/>
              </a:rPr>
              <a:t>‹#›</a:t>
            </a:fld>
            <a:endParaRPr sz="900" b="0" i="0" u="none" strike="noStrike" cap="none">
              <a:solidFill>
                <a:srgbClr val="C6C6C8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83" name="Google Shape;83;p16"/>
          <p:cNvSpPr txBox="1">
            <a:spLocks noGrp="1"/>
          </p:cNvSpPr>
          <p:nvPr>
            <p:ph type="body" idx="2"/>
          </p:nvPr>
        </p:nvSpPr>
        <p:spPr>
          <a:xfrm>
            <a:off x="899069" y="628123"/>
            <a:ext cx="6460500" cy="65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16"/>
          <p:cNvSpPr>
            <a:spLocks noGrp="1"/>
          </p:cNvSpPr>
          <p:nvPr>
            <p:ph type="pic" idx="3"/>
          </p:nvPr>
        </p:nvSpPr>
        <p:spPr>
          <a:xfrm>
            <a:off x="1003300" y="1287792"/>
            <a:ext cx="6650700" cy="3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1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ULL BLEED PHOTO">
  <p:cSld name="FULL BLEED PHOTO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7"/>
          <p:cNvSpPr>
            <a:spLocks noGrp="1"/>
          </p:cNvSpPr>
          <p:nvPr>
            <p:ph type="pic" idx="2"/>
          </p:nvPr>
        </p:nvSpPr>
        <p:spPr>
          <a:xfrm>
            <a:off x="0" y="-12700"/>
            <a:ext cx="9144000" cy="5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1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7"/>
          <p:cNvSpPr txBox="1"/>
          <p:nvPr/>
        </p:nvSpPr>
        <p:spPr>
          <a:xfrm>
            <a:off x="6385983" y="4572000"/>
            <a:ext cx="2133600" cy="1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89" name="Google Shape;89;p17"/>
          <p:cNvSpPr txBox="1">
            <a:spLocks noGrp="1"/>
          </p:cNvSpPr>
          <p:nvPr>
            <p:ph type="body" idx="1"/>
          </p:nvPr>
        </p:nvSpPr>
        <p:spPr>
          <a:xfrm>
            <a:off x="1815585" y="1972637"/>
            <a:ext cx="5441400" cy="96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651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8"/>
          <p:cNvPicPr preferRelativeResize="0"/>
          <p:nvPr/>
        </p:nvPicPr>
        <p:blipFill rotWithShape="1">
          <a:blip r:embed="rId11">
            <a:alphaModFix/>
          </a:blip>
          <a:srcRect l="71999"/>
          <a:stretch/>
        </p:blipFill>
        <p:spPr>
          <a:xfrm>
            <a:off x="0" y="2108200"/>
            <a:ext cx="266700" cy="52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8"/>
          <p:cNvPicPr preferRelativeResize="0"/>
          <p:nvPr/>
        </p:nvPicPr>
        <p:blipFill rotWithShape="1">
          <a:blip r:embed="rId11">
            <a:alphaModFix/>
          </a:blip>
          <a:srcRect l="-666" r="72666"/>
          <a:stretch/>
        </p:blipFill>
        <p:spPr>
          <a:xfrm>
            <a:off x="8877300" y="2108200"/>
            <a:ext cx="266700" cy="52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298245" y="219077"/>
            <a:ext cx="252300" cy="4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8" descr="background.jpg"/>
          <p:cNvPicPr preferRelativeResize="0"/>
          <p:nvPr/>
        </p:nvPicPr>
        <p:blipFill rotWithShape="1">
          <a:blip r:embed="rId13">
            <a:alphaModFix/>
          </a:blip>
          <a:srcRect r="97081"/>
          <a:stretch/>
        </p:blipFill>
        <p:spPr>
          <a:xfrm>
            <a:off x="0" y="0"/>
            <a:ext cx="2667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8"/>
          <p:cNvPicPr preferRelativeResize="0"/>
          <p:nvPr/>
        </p:nvPicPr>
        <p:blipFill rotWithShape="1">
          <a:blip r:embed="rId11">
            <a:alphaModFix/>
          </a:blip>
          <a:srcRect l="71999"/>
          <a:stretch/>
        </p:blipFill>
        <p:spPr>
          <a:xfrm>
            <a:off x="-1" y="2108200"/>
            <a:ext cx="266700" cy="5208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73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Digital Education Principles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569" y="1127531"/>
            <a:ext cx="7486166" cy="3877606"/>
          </a:xfrm>
        </p:spPr>
        <p:txBody>
          <a:bodyPr>
            <a:normAutofit fontScale="92500" lnSpcReduction="20000"/>
          </a:bodyPr>
          <a:lstStyle/>
          <a:p>
            <a:pPr marL="257175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</a:rPr>
              <a:t>As a precursor to specific program </a:t>
            </a: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plans, </a:t>
            </a: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</a:rPr>
              <a:t>UW-Madison’s digital education principles have been discussed/revised with</a:t>
            </a:r>
          </a:p>
          <a:p>
            <a:pPr lvl="2"/>
            <a:r>
              <a:rPr lang="en-US" sz="1650" dirty="0">
                <a:latin typeface="Calibri" panose="020F0502020204030204" pitchFamily="34" charset="0"/>
              </a:rPr>
              <a:t>University Committee – Nov </a:t>
            </a:r>
            <a:r>
              <a:rPr lang="en-US" sz="1650" dirty="0" smtClean="0">
                <a:latin typeface="Calibri" panose="020F0502020204030204" pitchFamily="34" charset="0"/>
              </a:rPr>
              <a:t>26</a:t>
            </a:r>
            <a:r>
              <a:rPr lang="en-US" sz="1650" baseline="30000" dirty="0" smtClean="0">
                <a:latin typeface="Calibri" panose="020F0502020204030204" pitchFamily="34" charset="0"/>
              </a:rPr>
              <a:t>th</a:t>
            </a:r>
            <a:r>
              <a:rPr lang="en-US" sz="1650" dirty="0" smtClean="0">
                <a:latin typeface="Calibri" panose="020F0502020204030204" pitchFamily="34" charset="0"/>
              </a:rPr>
              <a:t>, 2018</a:t>
            </a:r>
            <a:endParaRPr lang="en-US" sz="1650" dirty="0">
              <a:latin typeface="Calibri" panose="020F0502020204030204" pitchFamily="34" charset="0"/>
            </a:endParaRPr>
          </a:p>
          <a:p>
            <a:pPr lvl="2"/>
            <a:r>
              <a:rPr lang="en-US" sz="1650" dirty="0">
                <a:latin typeface="Calibri" panose="020F0502020204030204" pitchFamily="34" charset="0"/>
              </a:rPr>
              <a:t>ASM T&amp;L Advisory Committee – Nov. 28</a:t>
            </a:r>
            <a:r>
              <a:rPr lang="en-US" sz="1650" baseline="30000" dirty="0">
                <a:latin typeface="Calibri" panose="020F0502020204030204" pitchFamily="34" charset="0"/>
              </a:rPr>
              <a:t>th</a:t>
            </a:r>
            <a:r>
              <a:rPr lang="en-US" sz="1650" dirty="0">
                <a:latin typeface="Calibri" panose="020F0502020204030204" pitchFamily="34" charset="0"/>
              </a:rPr>
              <a:t> </a:t>
            </a:r>
          </a:p>
          <a:p>
            <a:pPr lvl="2"/>
            <a:r>
              <a:rPr lang="en-US" sz="1650" dirty="0">
                <a:latin typeface="Calibri" panose="020F0502020204030204" pitchFamily="34" charset="0"/>
              </a:rPr>
              <a:t>EI Advisory Committee – Nov. 30</a:t>
            </a:r>
            <a:r>
              <a:rPr lang="en-US" sz="1650" baseline="30000" dirty="0">
                <a:latin typeface="Calibri" panose="020F0502020204030204" pitchFamily="34" charset="0"/>
              </a:rPr>
              <a:t>th</a:t>
            </a:r>
            <a:endParaRPr lang="en-US" sz="1650" dirty="0">
              <a:latin typeface="Calibri" panose="020F0502020204030204" pitchFamily="34" charset="0"/>
            </a:endParaRPr>
          </a:p>
          <a:p>
            <a:pPr lvl="2"/>
            <a:r>
              <a:rPr lang="en-US" sz="1650" dirty="0" err="1">
                <a:latin typeface="Calibri" panose="020F0502020204030204" pitchFamily="34" charset="0"/>
              </a:rPr>
              <a:t>Univ</a:t>
            </a:r>
            <a:r>
              <a:rPr lang="en-US" sz="1650" dirty="0">
                <a:latin typeface="Calibri" panose="020F0502020204030204" pitchFamily="34" charset="0"/>
              </a:rPr>
              <a:t> Curriculum Committee – Dec 14</a:t>
            </a:r>
            <a:r>
              <a:rPr lang="en-US" sz="1650" baseline="30000" dirty="0">
                <a:latin typeface="Calibri" panose="020F0502020204030204" pitchFamily="34" charset="0"/>
              </a:rPr>
              <a:t>th</a:t>
            </a:r>
            <a:endParaRPr lang="en-US" sz="1650" dirty="0">
              <a:latin typeface="Calibri" panose="020F0502020204030204" pitchFamily="34" charset="0"/>
            </a:endParaRPr>
          </a:p>
          <a:p>
            <a:pPr lvl="2"/>
            <a:r>
              <a:rPr lang="en-US" sz="1650" dirty="0">
                <a:latin typeface="Calibri" panose="020F0502020204030204" pitchFamily="34" charset="0"/>
              </a:rPr>
              <a:t>T&amp;L Technical Advisory Group – Dec 14</a:t>
            </a:r>
            <a:r>
              <a:rPr lang="en-US" sz="1650" baseline="30000" dirty="0">
                <a:latin typeface="Calibri" panose="020F0502020204030204" pitchFamily="34" charset="0"/>
              </a:rPr>
              <a:t>th</a:t>
            </a:r>
            <a:endParaRPr lang="en-US" sz="1650" dirty="0">
              <a:latin typeface="Calibri" panose="020F0502020204030204" pitchFamily="34" charset="0"/>
            </a:endParaRPr>
          </a:p>
          <a:p>
            <a:pPr lvl="2"/>
            <a:r>
              <a:rPr lang="en-US" sz="1650" dirty="0" err="1">
                <a:latin typeface="Calibri" panose="020F0502020204030204" pitchFamily="34" charset="0"/>
              </a:rPr>
              <a:t>Univ</a:t>
            </a:r>
            <a:r>
              <a:rPr lang="en-US" sz="1650" dirty="0">
                <a:latin typeface="Calibri" panose="020F0502020204030204" pitchFamily="34" charset="0"/>
              </a:rPr>
              <a:t> Academic Planning Council – Dec 20</a:t>
            </a:r>
            <a:r>
              <a:rPr lang="en-US" sz="1650" baseline="30000" dirty="0">
                <a:latin typeface="Calibri" panose="020F0502020204030204" pitchFamily="34" charset="0"/>
              </a:rPr>
              <a:t>th</a:t>
            </a:r>
          </a:p>
          <a:p>
            <a:pPr lvl="2"/>
            <a:r>
              <a:rPr lang="en-US" sz="1650" dirty="0" err="1">
                <a:latin typeface="Calibri" panose="020F0502020204030204" pitchFamily="34" charset="0"/>
              </a:rPr>
              <a:t>Univ</a:t>
            </a:r>
            <a:r>
              <a:rPr lang="en-US" sz="1650" dirty="0">
                <a:latin typeface="Calibri" panose="020F0502020204030204" pitchFamily="34" charset="0"/>
              </a:rPr>
              <a:t> Council </a:t>
            </a:r>
            <a:r>
              <a:rPr lang="en-US" sz="1650" dirty="0" err="1">
                <a:latin typeface="Calibri" panose="020F0502020204030204" pitchFamily="34" charset="0"/>
              </a:rPr>
              <a:t>Acad</a:t>
            </a:r>
            <a:r>
              <a:rPr lang="en-US" sz="1650" dirty="0">
                <a:latin typeface="Calibri" panose="020F0502020204030204" pitchFamily="34" charset="0"/>
              </a:rPr>
              <a:t> </a:t>
            </a:r>
            <a:r>
              <a:rPr lang="en-US" sz="1650" dirty="0" err="1">
                <a:latin typeface="Calibri" panose="020F0502020204030204" pitchFamily="34" charset="0"/>
              </a:rPr>
              <a:t>Aff</a:t>
            </a:r>
            <a:r>
              <a:rPr lang="en-US" sz="1650" dirty="0">
                <a:latin typeface="Calibri" panose="020F0502020204030204" pitchFamily="34" charset="0"/>
              </a:rPr>
              <a:t> &amp; Assess (Associate Deans) – Dec 21</a:t>
            </a:r>
            <a:r>
              <a:rPr lang="en-US" sz="1650" baseline="30000" dirty="0">
                <a:latin typeface="Calibri" panose="020F0502020204030204" pitchFamily="34" charset="0"/>
              </a:rPr>
              <a:t>st</a:t>
            </a:r>
            <a:r>
              <a:rPr lang="en-US" sz="1650" dirty="0">
                <a:latin typeface="Calibri" panose="020F0502020204030204" pitchFamily="34" charset="0"/>
              </a:rPr>
              <a:t> </a:t>
            </a:r>
          </a:p>
          <a:p>
            <a:pPr lvl="2"/>
            <a:r>
              <a:rPr lang="en-US" sz="1650" dirty="0">
                <a:latin typeface="Calibri" panose="020F0502020204030204" pitchFamily="34" charset="0"/>
              </a:rPr>
              <a:t>ASEC – </a:t>
            </a:r>
            <a:r>
              <a:rPr lang="en-US" sz="1650" dirty="0" smtClean="0">
                <a:latin typeface="Calibri" panose="020F0502020204030204" pitchFamily="34" charset="0"/>
              </a:rPr>
              <a:t>Jan 10</a:t>
            </a:r>
            <a:r>
              <a:rPr lang="en-US" sz="1650" baseline="30000" dirty="0" smtClean="0">
                <a:latin typeface="Calibri" panose="020F0502020204030204" pitchFamily="34" charset="0"/>
              </a:rPr>
              <a:t>th</a:t>
            </a:r>
            <a:r>
              <a:rPr lang="en-US" sz="1650" dirty="0" smtClean="0">
                <a:latin typeface="Calibri" panose="020F0502020204030204" pitchFamily="34" charset="0"/>
              </a:rPr>
              <a:t>, 2019</a:t>
            </a:r>
            <a:endParaRPr lang="en-US" sz="1650" dirty="0">
              <a:latin typeface="Calibri" panose="020F0502020204030204" pitchFamily="34" charset="0"/>
            </a:endParaRPr>
          </a:p>
          <a:p>
            <a:pPr lvl="2"/>
            <a:r>
              <a:rPr lang="en-US" sz="1650" dirty="0">
                <a:latin typeface="Calibri" panose="020F0502020204030204" pitchFamily="34" charset="0"/>
              </a:rPr>
              <a:t>GFEC – </a:t>
            </a:r>
            <a:r>
              <a:rPr lang="en-US" sz="1650" dirty="0" smtClean="0">
                <a:latin typeface="Calibri" panose="020F0502020204030204" pitchFamily="34" charset="0"/>
              </a:rPr>
              <a:t>Jan </a:t>
            </a:r>
            <a:r>
              <a:rPr lang="en-US" sz="1650" dirty="0">
                <a:latin typeface="Calibri" panose="020F0502020204030204" pitchFamily="34" charset="0"/>
              </a:rPr>
              <a:t>11</a:t>
            </a:r>
            <a:r>
              <a:rPr lang="en-US" sz="1650" baseline="30000" dirty="0">
                <a:latin typeface="Calibri" panose="020F0502020204030204" pitchFamily="34" charset="0"/>
              </a:rPr>
              <a:t>th</a:t>
            </a:r>
            <a:r>
              <a:rPr lang="en-US" sz="1650" dirty="0">
                <a:latin typeface="Calibri" panose="020F0502020204030204" pitchFamily="34" charset="0"/>
              </a:rPr>
              <a:t> </a:t>
            </a:r>
            <a:endParaRPr lang="en-US" sz="1650" dirty="0" smtClean="0">
              <a:latin typeface="Calibri" panose="020F0502020204030204" pitchFamily="34" charset="0"/>
            </a:endParaRPr>
          </a:p>
          <a:p>
            <a:pPr lvl="2"/>
            <a:r>
              <a:rPr lang="en-US" sz="1650" dirty="0">
                <a:latin typeface="Calibri" panose="020F0502020204030204" pitchFamily="34" charset="0"/>
              </a:rPr>
              <a:t>EI Advisory Committee – </a:t>
            </a:r>
            <a:r>
              <a:rPr lang="en-US" sz="1650" dirty="0" smtClean="0">
                <a:latin typeface="Calibri" panose="020F0502020204030204" pitchFamily="34" charset="0"/>
              </a:rPr>
              <a:t>Mar 4</a:t>
            </a:r>
            <a:r>
              <a:rPr lang="en-US" sz="1650" baseline="30000" dirty="0" smtClean="0">
                <a:latin typeface="Calibri" panose="020F0502020204030204" pitchFamily="34" charset="0"/>
              </a:rPr>
              <a:t>th</a:t>
            </a:r>
            <a:r>
              <a:rPr lang="en-US" sz="1650" dirty="0" smtClean="0">
                <a:latin typeface="Calibri" panose="020F0502020204030204" pitchFamily="34" charset="0"/>
              </a:rPr>
              <a:t> </a:t>
            </a:r>
            <a:endParaRPr lang="en-US" sz="1650" dirty="0">
              <a:latin typeface="Calibri" panose="020F0502020204030204" pitchFamily="34" charset="0"/>
            </a:endParaRPr>
          </a:p>
          <a:p>
            <a:pPr lvl="2"/>
            <a:r>
              <a:rPr lang="en-US" sz="1650" dirty="0">
                <a:latin typeface="Calibri" panose="020F0502020204030204" pitchFamily="34" charset="0"/>
              </a:rPr>
              <a:t>Deans Council – Mar 27</a:t>
            </a:r>
            <a:r>
              <a:rPr lang="en-US" sz="1650" baseline="30000" dirty="0">
                <a:latin typeface="Calibri" panose="020F0502020204030204" pitchFamily="34" charset="0"/>
              </a:rPr>
              <a:t>th</a:t>
            </a:r>
            <a:r>
              <a:rPr lang="en-US" sz="1650" dirty="0">
                <a:latin typeface="Calibri" panose="020F0502020204030204" pitchFamily="34" charset="0"/>
              </a:rPr>
              <a:t> </a:t>
            </a:r>
            <a:endParaRPr lang="en-US" sz="1650" dirty="0" smtClean="0">
              <a:latin typeface="Calibri" panose="020F0502020204030204" pitchFamily="34" charset="0"/>
            </a:endParaRPr>
          </a:p>
          <a:p>
            <a:pPr lvl="2"/>
            <a:r>
              <a:rPr lang="en-US" sz="1650" dirty="0" smtClean="0">
                <a:latin typeface="Calibri" panose="020F0502020204030204" pitchFamily="34" charset="0"/>
              </a:rPr>
              <a:t>University Committee – April 1</a:t>
            </a:r>
            <a:r>
              <a:rPr lang="en-US" sz="1650" baseline="30000" dirty="0" smtClean="0">
                <a:latin typeface="Calibri" panose="020F0502020204030204" pitchFamily="34" charset="0"/>
              </a:rPr>
              <a:t>st</a:t>
            </a:r>
            <a:r>
              <a:rPr lang="en-US" sz="1650" dirty="0" smtClean="0">
                <a:latin typeface="Calibri" panose="020F0502020204030204" pitchFamily="34" charset="0"/>
              </a:rPr>
              <a:t> </a:t>
            </a:r>
            <a:endParaRPr lang="en-US" sz="1650" dirty="0">
              <a:latin typeface="Calibri" panose="020F0502020204030204" pitchFamily="34" charset="0"/>
            </a:endParaRPr>
          </a:p>
          <a:p>
            <a:pPr marL="257175">
              <a:buFont typeface="Arial" panose="020B0604020202020204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</a:rPr>
              <a:t>Seeking formal adoption by UAPC in Spring and then broad </a:t>
            </a:r>
            <a:r>
              <a:rPr lang="en-US" sz="2200" dirty="0" smtClean="0">
                <a:latin typeface="Calibri" panose="020F0502020204030204" pitchFamily="34" charset="0"/>
              </a:rPr>
              <a:t>dissemination</a:t>
            </a:r>
            <a:endParaRPr lang="en-US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83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NT BACKGROUND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4536</TotalTime>
  <Words>111</Words>
  <Application>Microsoft Office PowerPoint</Application>
  <PresentationFormat>On-screen Show (16:9)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Avenir</vt:lpstr>
      <vt:lpstr>CONTENT BACKGROUND</vt:lpstr>
      <vt:lpstr>Digital Education Principles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Cramer</dc:creator>
  <cp:lastModifiedBy>Steven Cramer</cp:lastModifiedBy>
  <cp:revision>60</cp:revision>
  <dcterms:modified xsi:type="dcterms:W3CDTF">2019-04-01T00:32:39Z</dcterms:modified>
</cp:coreProperties>
</file>