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13" r:id="rId1"/>
  </p:sldMasterIdLst>
  <p:sldIdLst>
    <p:sldId id="257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-126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8387235249767853"/>
          <c:y val="0.27494150470750289"/>
          <c:w val="0.65054429072407538"/>
          <c:h val="0.63370857056711005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30"/>
          <c:dPt>
            <c:idx val="0"/>
            <c:bubble3D val="0"/>
            <c:explosion val="4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1A8-42E5-8C93-9501901388E7}"/>
              </c:ext>
            </c:extLst>
          </c:dPt>
          <c:dPt>
            <c:idx val="1"/>
            <c:bubble3D val="0"/>
            <c:explosion val="16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11A8-42E5-8C93-9501901388E7}"/>
              </c:ext>
            </c:extLst>
          </c:dPt>
          <c:dPt>
            <c:idx val="2"/>
            <c:bubble3D val="0"/>
            <c:explosion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1A8-42E5-8C93-9501901388E7}"/>
              </c:ext>
            </c:extLst>
          </c:dPt>
          <c:dPt>
            <c:idx val="3"/>
            <c:bubble3D val="0"/>
            <c:explosion val="13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11A8-42E5-8C93-9501901388E7}"/>
              </c:ext>
            </c:extLst>
          </c:dPt>
          <c:dLbls>
            <c:dLbl>
              <c:idx val="0"/>
              <c:layout>
                <c:manualLayout>
                  <c:x val="9.5684569415902893E-2"/>
                  <c:y val="-0.130999510560129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1">
                          <a:lumMod val="50000"/>
                        </a:schemeClr>
                      </a:solidFill>
                      <a:latin typeface="Calibri" panose="020F050202020403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1A8-42E5-8C93-9501901388E7}"/>
                </c:ext>
              </c:extLst>
            </c:dLbl>
            <c:dLbl>
              <c:idx val="1"/>
              <c:layout>
                <c:manualLayout>
                  <c:x val="-2.6560020569556246E-2"/>
                  <c:y val="8.574015905763186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3">
                          <a:lumMod val="75000"/>
                        </a:schemeClr>
                      </a:solidFill>
                      <a:latin typeface="Calibri" panose="020F050202020403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11A8-42E5-8C93-9501901388E7}"/>
                </c:ext>
              </c:extLst>
            </c:dLbl>
            <c:dLbl>
              <c:idx val="2"/>
              <c:layout>
                <c:manualLayout>
                  <c:x val="-9.9550001682273404E-2"/>
                  <c:y val="-0.1552633372364614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spc="0" baseline="0">
                        <a:solidFill>
                          <a:schemeClr val="accent6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defRPr>
                    </a:pPr>
                    <a:fld id="{237D0110-B07E-476E-A3C2-7DAD5C3D6E33}" type="CATEGORYNAME">
                      <a:rPr lang="en-US" sz="1800"/>
                      <a:pPr>
                        <a:defRPr sz="1800" b="1" i="0" u="none" strike="noStrike" kern="1200" spc="0" baseline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defRPr>
                      </a:pPr>
                      <a:t>[CATEGORY NAME]</a:t>
                    </a:fld>
                    <a:r>
                      <a:rPr lang="en-US" sz="1800" baseline="0" dirty="0"/>
                      <a:t>
</a:t>
                    </a:r>
                    <a:fld id="{8DE8FBB8-745C-4D42-B33F-F1A9F7E90D0D}" type="VALUE">
                      <a:rPr lang="en-US" sz="1800" baseline="0" smtClean="0"/>
                      <a:pPr>
                        <a:defRPr sz="1800" b="1" i="0" u="none" strike="noStrike" kern="1200" spc="0" baseline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defRPr>
                      </a:pPr>
                      <a:t>[VALUE]</a:t>
                    </a:fld>
                    <a:endParaRPr lang="en-US" sz="1800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11A8-42E5-8C93-9501901388E7}"/>
                </c:ext>
              </c:extLst>
            </c:dLbl>
            <c:dLbl>
              <c:idx val="3"/>
              <c:layout>
                <c:manualLayout>
                  <c:x val="4.3934653832981431E-2"/>
                  <c:y val="-8.083804669116025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2">
                          <a:lumMod val="60000"/>
                        </a:schemeClr>
                      </a:solidFill>
                      <a:latin typeface="Calibri" panose="020F050202020403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1A8-42E5-8C93-9501901388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spc="0" baseline="0">
                    <a:solidFill>
                      <a:schemeClr val="accent2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Work Related</c:v>
                </c:pt>
                <c:pt idx="1">
                  <c:v>Personal</c:v>
                </c:pt>
                <c:pt idx="2">
                  <c:v>Management Consultation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0.41</c:v>
                </c:pt>
                <c:pt idx="1">
                  <c:v>7.0000000000000007E-2</c:v>
                </c:pt>
                <c:pt idx="2">
                  <c:v>0.52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1A8-42E5-8C93-9501901388E7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8446145758219321"/>
          <c:y val="0.34831427534549952"/>
          <c:w val="0.43340466753115309"/>
          <c:h val="0.4260948274961892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C8D-497D-823C-E0357D85F42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5C8D-497D-823C-E0357D85F42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C8D-497D-823C-E0357D85F42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5C8D-497D-823C-E0357D85F42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5C8D-497D-823C-E0357D85F42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5C8D-497D-823C-E0357D85F42D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5C8D-497D-823C-E0357D85F42D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C-5C8D-497D-823C-E0357D85F42D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C8D-497D-823C-E0357D85F42D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5C8D-497D-823C-E0357D85F42D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C8D-497D-823C-E0357D85F42D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5C8D-497D-823C-E0357D85F42D}"/>
              </c:ext>
            </c:extLst>
          </c:dPt>
          <c:dLbls>
            <c:dLbl>
              <c:idx val="0"/>
              <c:layout>
                <c:manualLayout>
                  <c:x val="3.872565600120615E-2"/>
                  <c:y val="-0.111675125043714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5C8D-497D-823C-E0357D85F42D}"/>
                </c:ext>
              </c:extLst>
            </c:dLbl>
            <c:dLbl>
              <c:idx val="1"/>
              <c:layout>
                <c:manualLayout>
                  <c:x val="7.0279894224411166E-2"/>
                  <c:y val="-0.1209813854640242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2"/>
                      </a:solidFill>
                      <a:latin typeface="Calibri" panose="020F050202020403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5699258068056696"/>
                      <c:h val="0.1147811810560443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5C8D-497D-823C-E0357D85F42D}"/>
                </c:ext>
              </c:extLst>
            </c:dLbl>
            <c:dLbl>
              <c:idx val="2"/>
              <c:layout>
                <c:manualLayout>
                  <c:x val="8.7491353359470531E-2"/>
                  <c:y val="1.861261243767041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3"/>
                      </a:solidFill>
                      <a:latin typeface="Calibri" panose="020F050202020403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7990297622033374"/>
                      <c:h val="0.1711287559599911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5C8D-497D-823C-E0357D85F42D}"/>
                </c:ext>
              </c:extLst>
            </c:dLbl>
            <c:dLbl>
              <c:idx val="3"/>
              <c:layout>
                <c:manualLayout>
                  <c:x val="4.0159939556806384E-2"/>
                  <c:y val="2.326565105077389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4"/>
                      </a:solidFill>
                      <a:latin typeface="Calibri" panose="020F050202020403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5C8D-497D-823C-E0357D85F42D}"/>
                </c:ext>
              </c:extLst>
            </c:dLbl>
            <c:dLbl>
              <c:idx val="4"/>
              <c:layout>
                <c:manualLayout>
                  <c:x val="-7.1714177780011504E-2"/>
                  <c:y val="9.073603909801818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5"/>
                      </a:solidFill>
                      <a:latin typeface="Calibri" panose="020F050202020403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5C8D-497D-823C-E0357D85F42D}"/>
                </c:ext>
              </c:extLst>
            </c:dLbl>
            <c:dLbl>
              <c:idx val="5"/>
              <c:layout>
                <c:manualLayout>
                  <c:x val="-2.4382820445203873E-2"/>
                  <c:y val="4.885786720662500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2443888261741707"/>
                      <c:h val="0.1147811810560443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A-5C8D-497D-823C-E0357D85F42D}"/>
                </c:ext>
              </c:extLst>
            </c:dLbl>
            <c:dLbl>
              <c:idx val="6"/>
              <c:layout>
                <c:manualLayout>
                  <c:x val="-2.0079969778403192E-2"/>
                  <c:y val="6.979786912283549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Calibri" panose="020F050202020403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1777048432923918"/>
                      <c:h val="0.1495823815636385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5C8D-497D-823C-E0357D85F42D}"/>
                </c:ext>
              </c:extLst>
            </c:dLbl>
            <c:dLbl>
              <c:idx val="7"/>
              <c:layout>
                <c:manualLayout>
                  <c:x val="-3.5857088890005696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2">
                          <a:lumMod val="60000"/>
                        </a:schemeClr>
                      </a:solidFill>
                      <a:latin typeface="Calibri" panose="020F050202020403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5C8D-497D-823C-E0357D85F42D}"/>
                </c:ext>
              </c:extLst>
            </c:dLbl>
            <c:dLbl>
              <c:idx val="8"/>
              <c:layout>
                <c:manualLayout>
                  <c:x val="-0.17354831022762757"/>
                  <c:y val="-5.118443231170256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3">
                          <a:lumMod val="60000"/>
                        </a:schemeClr>
                      </a:solidFill>
                      <a:latin typeface="Calibri" panose="020F050202020403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C8D-497D-823C-E0357D85F42D}"/>
                </c:ext>
              </c:extLst>
            </c:dLbl>
            <c:dLbl>
              <c:idx val="9"/>
              <c:layout>
                <c:manualLayout>
                  <c:x val="-8.6056448657448742E-3"/>
                  <c:y val="-6.514382294216693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4">
                          <a:lumMod val="60000"/>
                        </a:schemeClr>
                      </a:solidFill>
                      <a:latin typeface="Calibri" panose="020F050202020403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7037991047549897"/>
                      <c:h val="0.1147811810560443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5C8D-497D-823C-E0357D85F42D}"/>
                </c:ext>
              </c:extLst>
            </c:dLbl>
            <c:dLbl>
              <c:idx val="10"/>
              <c:layout>
                <c:manualLayout>
                  <c:x val="3.2988521778805242E-2"/>
                  <c:y val="-0.1884517735112685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5">
                          <a:lumMod val="60000"/>
                        </a:schemeClr>
                      </a:solidFill>
                      <a:latin typeface="Calibri" panose="020F050202020403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5C8D-497D-823C-E0357D85F42D}"/>
                </c:ext>
              </c:extLst>
            </c:dLbl>
            <c:dLbl>
              <c:idx val="1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6">
                          <a:lumMod val="60000"/>
                        </a:schemeClr>
                      </a:solidFill>
                      <a:latin typeface="Calibri" panose="020F050202020403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spc="0" baseline="0">
                    <a:solidFill>
                      <a:schemeClr val="accent1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Sheet1!$A$2:$A$13</c:f>
              <c:strCache>
                <c:ptCount val="11"/>
                <c:pt idx="0">
                  <c:v>Anxiety</c:v>
                </c:pt>
                <c:pt idx="1">
                  <c:v>Employee-Employee Conflict</c:v>
                </c:pt>
                <c:pt idx="2">
                  <c:v>Family/Parenting</c:v>
                </c:pt>
                <c:pt idx="3">
                  <c:v>Stress</c:v>
                </c:pt>
                <c:pt idx="4">
                  <c:v>Hostile Intimidating Behavior</c:v>
                </c:pt>
                <c:pt idx="5">
                  <c:v>Career/Occupational</c:v>
                </c:pt>
                <c:pt idx="6">
                  <c:v>Management Consultation</c:v>
                </c:pt>
                <c:pt idx="7">
                  <c:v>Alcohol/Drugs</c:v>
                </c:pt>
                <c:pt idx="8">
                  <c:v>Performance</c:v>
                </c:pt>
                <c:pt idx="9">
                  <c:v>Employee-Supervisor Conflict</c:v>
                </c:pt>
                <c:pt idx="10">
                  <c:v>Physical Health</c:v>
                </c:pt>
              </c:strCache>
            </c:strRef>
          </c:cat>
          <c:val>
            <c:numRef>
              <c:f>Sheet1!$B$2:$B$13</c:f>
              <c:numCache>
                <c:formatCode>0%</c:formatCode>
                <c:ptCount val="12"/>
                <c:pt idx="0">
                  <c:v>0.04</c:v>
                </c:pt>
                <c:pt idx="1">
                  <c:v>0.21</c:v>
                </c:pt>
                <c:pt idx="2">
                  <c:v>0.11</c:v>
                </c:pt>
                <c:pt idx="3">
                  <c:v>0.04</c:v>
                </c:pt>
                <c:pt idx="4">
                  <c:v>0.04</c:v>
                </c:pt>
                <c:pt idx="5">
                  <c:v>0.11</c:v>
                </c:pt>
                <c:pt idx="6">
                  <c:v>0.14000000000000001</c:v>
                </c:pt>
                <c:pt idx="7">
                  <c:v>0.04</c:v>
                </c:pt>
                <c:pt idx="8">
                  <c:v>7.0000000000000007E-2</c:v>
                </c:pt>
                <c:pt idx="9">
                  <c:v>0.04</c:v>
                </c:pt>
                <c:pt idx="10">
                  <c:v>0.04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C8D-497D-823C-E0357D85F42D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9D7E3-7265-47F6-9EB2-F0107394F0C2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34093-AF46-450D-BAC3-AC074D22D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259516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9D7E3-7265-47F6-9EB2-F0107394F0C2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34093-AF46-450D-BAC3-AC074D22D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21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9D7E3-7265-47F6-9EB2-F0107394F0C2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34093-AF46-450D-BAC3-AC074D22D08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763882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9D7E3-7265-47F6-9EB2-F0107394F0C2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34093-AF46-450D-BAC3-AC074D22D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8084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9D7E3-7265-47F6-9EB2-F0107394F0C2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34093-AF46-450D-BAC3-AC074D22D08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766279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9D7E3-7265-47F6-9EB2-F0107394F0C2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34093-AF46-450D-BAC3-AC074D22D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174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9D7E3-7265-47F6-9EB2-F0107394F0C2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34093-AF46-450D-BAC3-AC074D22D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5855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9D7E3-7265-47F6-9EB2-F0107394F0C2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34093-AF46-450D-BAC3-AC074D22D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574594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9D7E3-7265-47F6-9EB2-F0107394F0C2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34093-AF46-450D-BAC3-AC074D22D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468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9D7E3-7265-47F6-9EB2-F0107394F0C2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34093-AF46-450D-BAC3-AC074D22D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324713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9D7E3-7265-47F6-9EB2-F0107394F0C2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34093-AF46-450D-BAC3-AC074D22D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227172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9D7E3-7265-47F6-9EB2-F0107394F0C2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34093-AF46-450D-BAC3-AC074D22D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005811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9D7E3-7265-47F6-9EB2-F0107394F0C2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34093-AF46-450D-BAC3-AC074D22D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716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9D7E3-7265-47F6-9EB2-F0107394F0C2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34093-AF46-450D-BAC3-AC074D22D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018507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9D7E3-7265-47F6-9EB2-F0107394F0C2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34093-AF46-450D-BAC3-AC074D22D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068954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9D7E3-7265-47F6-9EB2-F0107394F0C2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34093-AF46-450D-BAC3-AC074D22D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357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9D7E3-7265-47F6-9EB2-F0107394F0C2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6E934093-AF46-450D-BAC3-AC074D22D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695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14" r:id="rId1"/>
    <p:sldLayoutId id="2147484215" r:id="rId2"/>
    <p:sldLayoutId id="2147484216" r:id="rId3"/>
    <p:sldLayoutId id="2147484217" r:id="rId4"/>
    <p:sldLayoutId id="2147484218" r:id="rId5"/>
    <p:sldLayoutId id="2147484219" r:id="rId6"/>
    <p:sldLayoutId id="2147484220" r:id="rId7"/>
    <p:sldLayoutId id="2147484221" r:id="rId8"/>
    <p:sldLayoutId id="2147484222" r:id="rId9"/>
    <p:sldLayoutId id="2147484223" r:id="rId10"/>
    <p:sldLayoutId id="2147484224" r:id="rId11"/>
    <p:sldLayoutId id="2147484225" r:id="rId12"/>
    <p:sldLayoutId id="2147484226" r:id="rId13"/>
    <p:sldLayoutId id="2147484227" r:id="rId14"/>
    <p:sldLayoutId id="2147484228" r:id="rId15"/>
    <p:sldLayoutId id="21474842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54590" y="1782886"/>
            <a:ext cx="4965920" cy="4301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en-US" sz="1400" b="1" dirty="0">
                <a:latin typeface="Calibri" panose="020F0502020204030204" pitchFamily="34" charset="0"/>
                <a:ea typeface="Calibri" panose="020F0502020204030204" pitchFamily="34" charset="0"/>
              </a:rPr>
              <a:t>Activities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</a:rPr>
              <a:t>Total number of </a:t>
            </a:r>
            <a:r>
              <a:rPr lang="en-US" sz="1400" b="1" dirty="0">
                <a:latin typeface="Calibri" panose="020F0502020204030204" pitchFamily="34" charset="0"/>
                <a:ea typeface="Calibri" panose="020F0502020204030204" pitchFamily="34" charset="0"/>
              </a:rPr>
              <a:t>new individual cases </a:t>
            </a:r>
            <a:r>
              <a:rPr lang="en-US" sz="1400" dirty="0" smtClean="0">
                <a:latin typeface="Calibri" panose="020F0502020204030204" pitchFamily="34" charset="0"/>
                <a:ea typeface="Calibri" panose="020F0502020204030204" pitchFamily="34" charset="0"/>
              </a:rPr>
              <a:t>– 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</a:rPr>
              <a:t>312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</a:rPr>
              <a:t>Total number of individual </a:t>
            </a:r>
            <a:r>
              <a:rPr lang="en-US" sz="1400" b="1" dirty="0">
                <a:latin typeface="Calibri" panose="020F0502020204030204" pitchFamily="34" charset="0"/>
                <a:ea typeface="Calibri" panose="020F0502020204030204" pitchFamily="34" charset="0"/>
              </a:rPr>
              <a:t>follow-ups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</a:rPr>
              <a:t> – 233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</a:rPr>
              <a:t>Total </a:t>
            </a:r>
            <a:r>
              <a:rPr lang="en-US" sz="1400" b="1" dirty="0">
                <a:latin typeface="Calibri" panose="020F0502020204030204" pitchFamily="34" charset="0"/>
                <a:ea typeface="Calibri" panose="020F0502020204030204" pitchFamily="34" charset="0"/>
              </a:rPr>
              <a:t>supervisory/management consultations 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</a:rPr>
              <a:t>– new 48, follow-up 18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</a:rPr>
              <a:t>Total number of </a:t>
            </a:r>
            <a:r>
              <a:rPr lang="en-US" sz="1400" b="1" dirty="0">
                <a:latin typeface="Calibri" panose="020F0502020204030204" pitchFamily="34" charset="0"/>
                <a:ea typeface="Calibri" panose="020F0502020204030204" pitchFamily="34" charset="0"/>
              </a:rPr>
              <a:t>telephone consultations 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</a:rPr>
              <a:t>– employee 40, supervisor 53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</a:rPr>
              <a:t>Total number of </a:t>
            </a:r>
            <a:r>
              <a:rPr lang="en-US" sz="1400" b="1" dirty="0">
                <a:latin typeface="Calibri" panose="020F0502020204030204" pitchFamily="34" charset="0"/>
                <a:ea typeface="Calibri" panose="020F0502020204030204" pitchFamily="34" charset="0"/>
              </a:rPr>
              <a:t>human resource consultations 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</a:rPr>
              <a:t>– phone 52, meeting 29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</a:rPr>
              <a:t>Total number of </a:t>
            </a:r>
            <a:r>
              <a:rPr lang="en-US" sz="1400" b="1" dirty="0">
                <a:latin typeface="Calibri" panose="020F0502020204030204" pitchFamily="34" charset="0"/>
                <a:ea typeface="Calibri" panose="020F0502020204030204" pitchFamily="34" charset="0"/>
              </a:rPr>
              <a:t>groups in conflict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</a:rPr>
              <a:t>– 41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</a:rPr>
              <a:t>Number of group </a:t>
            </a:r>
            <a:r>
              <a:rPr lang="en-US" sz="1400" b="1" dirty="0">
                <a:latin typeface="Calibri" panose="020F0502020204030204" pitchFamily="34" charset="0"/>
                <a:ea typeface="Calibri" panose="020F0502020204030204" pitchFamily="34" charset="0"/>
              </a:rPr>
              <a:t>participants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</a:rPr>
              <a:t> – 269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</a:rPr>
              <a:t>Number of </a:t>
            </a:r>
            <a:r>
              <a:rPr lang="en-US" sz="1400" b="1" dirty="0">
                <a:latin typeface="Calibri" panose="020F0502020204030204" pitchFamily="34" charset="0"/>
                <a:ea typeface="Calibri" panose="020F0502020204030204" pitchFamily="34" charset="0"/>
              </a:rPr>
              <a:t>grief group sessions 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</a:rPr>
              <a:t>– 9 </a:t>
            </a:r>
          </a:p>
          <a:p>
            <a:pPr>
              <a:spcAft>
                <a:spcPts val="300"/>
              </a:spcAft>
            </a:pPr>
            <a:r>
              <a:rPr lang="en-US" sz="1400" b="1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300"/>
              </a:spcAft>
            </a:pPr>
            <a:r>
              <a:rPr lang="en-US" sz="1400" b="1" dirty="0">
                <a:latin typeface="Calibri" panose="020F0502020204030204" pitchFamily="34" charset="0"/>
                <a:ea typeface="Calibri" panose="020F0502020204030204" pitchFamily="34" charset="0"/>
              </a:rPr>
              <a:t>Client evaluation data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</a:rPr>
              <a:t>Average client satisfaction score – </a:t>
            </a:r>
            <a:r>
              <a:rPr lang="en-US" sz="1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4.6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</a:rPr>
              <a:t> (scale 1 to 5)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</a:rPr>
              <a:t>Average satisfaction score from </a:t>
            </a:r>
            <a:r>
              <a:rPr lang="en-US" sz="1400" dirty="0" smtClean="0">
                <a:latin typeface="Calibri" panose="020F0502020204030204" pitchFamily="34" charset="0"/>
                <a:ea typeface="Calibri" panose="020F0502020204030204" pitchFamily="34" charset="0"/>
              </a:rPr>
              <a:t>presentations 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</a:rPr>
              <a:t>– </a:t>
            </a:r>
            <a:r>
              <a:rPr lang="en-US" sz="1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4.6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</a:rPr>
              <a:t> (scale 1 to 5) </a:t>
            </a:r>
          </a:p>
          <a:p>
            <a:pPr>
              <a:spcAft>
                <a:spcPts val="300"/>
              </a:spcAft>
              <a:tabLst>
                <a:tab pos="228600" algn="l"/>
              </a:tabLst>
            </a:pPr>
            <a:r>
              <a:rPr lang="en-US" sz="1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/>
            </a:r>
            <a:br>
              <a:rPr lang="en-US" sz="1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427509" y="1875250"/>
            <a:ext cx="3206018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  <a:tabLst>
                <a:tab pos="228600" algn="l"/>
              </a:tabLst>
            </a:pPr>
            <a:r>
              <a:rPr lang="en-US" sz="1400" b="1" dirty="0">
                <a:latin typeface="Calibri" panose="020F0502020204030204" pitchFamily="34" charset="0"/>
                <a:ea typeface="Calibri" panose="020F0502020204030204" pitchFamily="34" charset="0"/>
              </a:rPr>
              <a:t>Client demographics	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41% 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</a:rPr>
              <a:t>Academic Staff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40% 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</a:rPr>
              <a:t>University Staff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6% 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</a:rPr>
              <a:t>Faculty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5% 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</a:rPr>
              <a:t>Limited Appointee</a:t>
            </a:r>
          </a:p>
          <a:p>
            <a:pPr>
              <a:tabLst>
                <a:tab pos="228600" algn="l"/>
              </a:tabLst>
            </a:pPr>
            <a:r>
              <a:rPr lang="en-US" sz="1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1400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300"/>
              </a:spcAft>
            </a:pPr>
            <a:endParaRPr lang="en-US" sz="1400" b="1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300"/>
              </a:spcAft>
            </a:pPr>
            <a:endParaRPr lang="en-US" sz="1400" b="1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300"/>
              </a:spcAft>
            </a:pPr>
            <a:endParaRPr lang="en-US" sz="1400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300"/>
              </a:spcAft>
            </a:pPr>
            <a:endParaRPr lang="en-US" sz="1400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300"/>
              </a:spcAft>
            </a:pPr>
            <a:r>
              <a:rPr lang="en-US" sz="1400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Reason </a:t>
            </a:r>
            <a:r>
              <a:rPr lang="en-US" sz="1400" b="1" dirty="0">
                <a:latin typeface="Calibri" panose="020F0502020204030204" pitchFamily="34" charset="0"/>
                <a:ea typeface="Calibri" panose="020F0502020204030204" pitchFamily="34" charset="0"/>
              </a:rPr>
              <a:t>for contact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</a:rPr>
              <a:t>Work-related – </a:t>
            </a:r>
            <a:r>
              <a:rPr lang="en-US" sz="1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39%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</a:rPr>
              <a:t>Personal – </a:t>
            </a:r>
            <a:r>
              <a:rPr lang="en-US" sz="14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39%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</a:rPr>
              <a:t>Management Consultation – </a:t>
            </a: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18%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dirty="0" smtClean="0">
                <a:latin typeface="Calibri" panose="020F0502020204030204" pitchFamily="34" charset="0"/>
                <a:ea typeface="Calibri" panose="020F0502020204030204" pitchFamily="34" charset="0"/>
              </a:rPr>
              <a:t>Group Consultation – </a:t>
            </a: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4% </a:t>
            </a:r>
            <a:endParaRPr lang="en-US" sz="14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37737" y="640428"/>
            <a:ext cx="4948726" cy="7155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300"/>
              </a:spcAft>
            </a:pPr>
            <a:r>
              <a:rPr lang="en-US" sz="2400" b="1" i="1" cap="small" spc="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Employee Assistance Office (EAO</a:t>
            </a:r>
            <a:r>
              <a:rPr lang="en-US" sz="2400" b="1" i="1" cap="small" spc="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)</a:t>
            </a:r>
          </a:p>
          <a:p>
            <a:pPr algn="ctr">
              <a:spcAft>
                <a:spcPts val="300"/>
              </a:spcAft>
            </a:pPr>
            <a:r>
              <a:rPr lang="en-US" sz="1400" b="1" cap="small" spc="200" dirty="0" smtClean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Annual Report Fiscal year 16-17</a:t>
            </a:r>
            <a:endParaRPr lang="en-US" sz="1400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5086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982134" y="703449"/>
            <a:ext cx="8596668" cy="686463"/>
          </a:xfrm>
        </p:spPr>
        <p:txBody>
          <a:bodyPr>
            <a:normAutofit/>
          </a:bodyPr>
          <a:lstStyle/>
          <a:p>
            <a:r>
              <a:rPr lang="en-US" sz="3200" b="1" i="1" smtClean="0">
                <a:latin typeface="Calibri" panose="020F0502020204030204" pitchFamily="34" charset="0"/>
              </a:rPr>
              <a:t>FACULTY CONTACT </a:t>
            </a:r>
            <a:r>
              <a:rPr lang="en-US" sz="3200" b="1" i="1" dirty="0" smtClean="0">
                <a:latin typeface="Calibri" panose="020F0502020204030204" pitchFamily="34" charset="0"/>
              </a:rPr>
              <a:t>REASON</a:t>
            </a:r>
            <a:endParaRPr lang="en-US" sz="3200" b="1" i="1" dirty="0">
              <a:latin typeface="Calibri" panose="020F0502020204030204" pitchFamily="34" charset="0"/>
            </a:endParaRP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201031898"/>
              </p:ext>
            </p:extLst>
          </p:nvPr>
        </p:nvGraphicFramePr>
        <p:xfrm>
          <a:off x="1348507" y="1046681"/>
          <a:ext cx="7638473" cy="48422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42098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261" y="558801"/>
            <a:ext cx="10674158" cy="1320800"/>
          </a:xfrm>
        </p:spPr>
        <p:txBody>
          <a:bodyPr>
            <a:normAutofit/>
          </a:bodyPr>
          <a:lstStyle/>
          <a:p>
            <a:r>
              <a:rPr lang="en-US" sz="3200" b="1" i="1" dirty="0" smtClean="0">
                <a:latin typeface="Calibri" panose="020F0502020204030204" pitchFamily="34" charset="0"/>
              </a:rPr>
              <a:t>FACULTY PRIMARY PRESENTING PROBLEM </a:t>
            </a:r>
            <a:endParaRPr lang="en-US" sz="3200" b="1" i="1" dirty="0">
              <a:latin typeface="Calibri" panose="020F0502020204030204" pitchFamily="34" charset="0"/>
            </a:endParaRP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450470697"/>
              </p:ext>
            </p:extLst>
          </p:nvPr>
        </p:nvGraphicFramePr>
        <p:xfrm>
          <a:off x="557261" y="969819"/>
          <a:ext cx="8854595" cy="54586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23277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i="1" dirty="0" smtClean="0"/>
              <a:t>ONLINE MENTAL HEALTH RESOURCE</a:t>
            </a:r>
            <a:endParaRPr lang="en-US" sz="2800" b="1" i="1" dirty="0"/>
          </a:p>
        </p:txBody>
      </p:sp>
      <p:sp>
        <p:nvSpPr>
          <p:cNvPr id="3" name="Rectangle 2"/>
          <p:cNvSpPr/>
          <p:nvPr/>
        </p:nvSpPr>
        <p:spPr>
          <a:xfrm>
            <a:off x="914399" y="1462407"/>
            <a:ext cx="814647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2400" b="1" dirty="0" smtClean="0">
                <a:solidFill>
                  <a:srgbClr val="333333"/>
                </a:solidFill>
              </a:rPr>
              <a:t>What</a:t>
            </a:r>
            <a:r>
              <a:rPr lang="en-US" sz="2400" b="1" i="1" dirty="0" smtClean="0">
                <a:solidFill>
                  <a:srgbClr val="333333"/>
                </a:solidFill>
              </a:rPr>
              <a:t> is </a:t>
            </a:r>
            <a:r>
              <a:rPr lang="en-US" sz="2400" b="1" dirty="0" err="1" smtClean="0">
                <a:solidFill>
                  <a:srgbClr val="333333"/>
                </a:solidFill>
              </a:rPr>
              <a:t>SilverCloud</a:t>
            </a:r>
            <a:r>
              <a:rPr lang="en-US" sz="2400" b="1" dirty="0" smtClean="0">
                <a:solidFill>
                  <a:srgbClr val="333333"/>
                </a:solidFill>
              </a:rPr>
              <a:t>?</a:t>
            </a:r>
          </a:p>
          <a:p>
            <a:pPr fontAlgn="base"/>
            <a:endParaRPr lang="en-US" sz="1600" b="1" dirty="0">
              <a:solidFill>
                <a:srgbClr val="333333"/>
              </a:solidFill>
            </a:endParaRPr>
          </a:p>
          <a:p>
            <a:pPr fontAlgn="base"/>
            <a:r>
              <a:rPr lang="en-US" sz="1600" b="1" dirty="0" err="1" smtClean="0">
                <a:solidFill>
                  <a:srgbClr val="333333"/>
                </a:solidFill>
              </a:rPr>
              <a:t>SilverCloud</a:t>
            </a:r>
            <a:r>
              <a:rPr lang="en-US" sz="1600" b="1" dirty="0" smtClean="0">
                <a:solidFill>
                  <a:srgbClr val="333333"/>
                </a:solidFill>
              </a:rPr>
              <a:t> is an online</a:t>
            </a:r>
            <a:r>
              <a:rPr lang="en-US" sz="1600" b="1" dirty="0">
                <a:solidFill>
                  <a:srgbClr val="333333"/>
                </a:solidFill>
              </a:rPr>
              <a:t>,</a:t>
            </a:r>
            <a:r>
              <a:rPr lang="en-US" sz="1600" dirty="0">
                <a:solidFill>
                  <a:srgbClr val="333333"/>
                </a:solidFill>
              </a:rPr>
              <a:t> self-guided, interactive resource that provides UW–Madison faculty and staff with </a:t>
            </a:r>
            <a:r>
              <a:rPr lang="en-US" sz="1600" b="1" dirty="0">
                <a:solidFill>
                  <a:srgbClr val="333333"/>
                </a:solidFill>
              </a:rPr>
              <a:t>no-cost, </a:t>
            </a:r>
            <a:r>
              <a:rPr lang="en-US" sz="1600" dirty="0">
                <a:solidFill>
                  <a:srgbClr val="333333"/>
                </a:solidFill>
              </a:rPr>
              <a:t>confidential help for mental health issues and stress management program </a:t>
            </a:r>
            <a:r>
              <a:rPr lang="en-US" sz="1600" b="1" dirty="0">
                <a:solidFill>
                  <a:srgbClr val="333333"/>
                </a:solidFill>
              </a:rPr>
              <a:t>24 hours </a:t>
            </a:r>
            <a:r>
              <a:rPr lang="en-US" sz="1600" dirty="0">
                <a:solidFill>
                  <a:srgbClr val="333333"/>
                </a:solidFill>
              </a:rPr>
              <a:t>a day.</a:t>
            </a:r>
          </a:p>
          <a:p>
            <a:pPr fontAlgn="base"/>
            <a:r>
              <a:rPr lang="en-US" sz="1600" dirty="0">
                <a:solidFill>
                  <a:srgbClr val="333333"/>
                </a:solidFill>
              </a:rPr>
              <a:t/>
            </a:r>
            <a:br>
              <a:rPr lang="en-US" sz="1600" dirty="0">
                <a:solidFill>
                  <a:srgbClr val="333333"/>
                </a:solidFill>
              </a:rPr>
            </a:br>
            <a:endParaRPr lang="en-US" sz="1600" dirty="0">
              <a:solidFill>
                <a:srgbClr val="333333"/>
              </a:solidFill>
            </a:endParaRPr>
          </a:p>
          <a:p>
            <a:pPr fontAlgn="base"/>
            <a:r>
              <a:rPr lang="en-US" sz="1600" dirty="0" err="1">
                <a:solidFill>
                  <a:srgbClr val="333333"/>
                </a:solidFill>
              </a:rPr>
              <a:t>SilverCloud</a:t>
            </a:r>
            <a:r>
              <a:rPr lang="en-US" sz="1600" dirty="0">
                <a:solidFill>
                  <a:srgbClr val="333333"/>
                </a:solidFill>
              </a:rPr>
              <a:t> offers self-guided exercises to help employees </a:t>
            </a:r>
            <a:r>
              <a:rPr lang="en-US" sz="1600" dirty="0" smtClean="0">
                <a:solidFill>
                  <a:srgbClr val="333333"/>
                </a:solidFill>
              </a:rPr>
              <a:t>with the following:</a:t>
            </a:r>
            <a:r>
              <a:rPr lang="en-US" sz="1600" dirty="0">
                <a:solidFill>
                  <a:srgbClr val="333333"/>
                </a:solidFill>
              </a:rPr>
              <a:t/>
            </a:r>
            <a:br>
              <a:rPr lang="en-US" sz="1600" dirty="0">
                <a:solidFill>
                  <a:srgbClr val="333333"/>
                </a:solidFill>
              </a:rPr>
            </a:br>
            <a:endParaRPr lang="en-US" sz="1600" dirty="0">
              <a:solidFill>
                <a:srgbClr val="333333"/>
              </a:solidFill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333333"/>
                </a:solidFill>
              </a:rPr>
              <a:t> Anxiety</a:t>
            </a:r>
            <a:endParaRPr lang="en-US" sz="1600" dirty="0">
              <a:solidFill>
                <a:srgbClr val="333333"/>
              </a:solidFill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333333"/>
                </a:solidFill>
              </a:rPr>
              <a:t> Depression</a:t>
            </a:r>
            <a:endParaRPr lang="en-US" sz="1600" dirty="0">
              <a:solidFill>
                <a:srgbClr val="333333"/>
              </a:solidFill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333333"/>
                </a:solidFill>
              </a:rPr>
              <a:t> Body </a:t>
            </a:r>
            <a:r>
              <a:rPr lang="en-US" sz="1600" dirty="0">
                <a:solidFill>
                  <a:srgbClr val="333333"/>
                </a:solidFill>
              </a:rPr>
              <a:t>image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333333"/>
                </a:solidFill>
              </a:rPr>
              <a:t> Stress</a:t>
            </a:r>
            <a:endParaRPr lang="en-US" sz="1600" b="0" i="0" dirty="0">
              <a:solidFill>
                <a:srgbClr val="333333"/>
              </a:solidFill>
              <a:effectLst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1982" y="4584393"/>
            <a:ext cx="3643168" cy="2273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657031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141</TotalTime>
  <Words>151</Words>
  <Application>Microsoft Office PowerPoint</Application>
  <PresentationFormat>Custom</PresentationFormat>
  <Paragraphs>57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Facet</vt:lpstr>
      <vt:lpstr>PowerPoint Presentation</vt:lpstr>
      <vt:lpstr>FACULTY CONTACT REASON</vt:lpstr>
      <vt:lpstr>FACULTY PRIMARY PRESENTING PROBLEM </vt:lpstr>
      <vt:lpstr>ONLINE MENTAL HEALTH RESOURCE</vt:lpstr>
    </vt:vector>
  </TitlesOfParts>
  <Company>AIMS - University of Wisconsin - Madison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LEIGH M BAKER</dc:creator>
  <cp:lastModifiedBy>SMITH, STEVEN K</cp:lastModifiedBy>
  <cp:revision>13</cp:revision>
  <dcterms:created xsi:type="dcterms:W3CDTF">2018-01-31T19:03:26Z</dcterms:created>
  <dcterms:modified xsi:type="dcterms:W3CDTF">2018-02-12T18:45:11Z</dcterms:modified>
</cp:coreProperties>
</file>