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  <p:sldMasterId id="2147483683" r:id="rId2"/>
    <p:sldMasterId id="2147483707" r:id="rId3"/>
  </p:sldMasterIdLst>
  <p:notesMasterIdLst>
    <p:notesMasterId r:id="rId20"/>
  </p:notesMasterIdLst>
  <p:sldIdLst>
    <p:sldId id="1335" r:id="rId4"/>
    <p:sldId id="1329" r:id="rId5"/>
    <p:sldId id="1330" r:id="rId6"/>
    <p:sldId id="1328" r:id="rId7"/>
    <p:sldId id="1344" r:id="rId8"/>
    <p:sldId id="1340" r:id="rId9"/>
    <p:sldId id="1341" r:id="rId10"/>
    <p:sldId id="1338" r:id="rId11"/>
    <p:sldId id="1333" r:id="rId12"/>
    <p:sldId id="1336" r:id="rId13"/>
    <p:sldId id="1337" r:id="rId14"/>
    <p:sldId id="1342" r:id="rId15"/>
    <p:sldId id="1343" r:id="rId16"/>
    <p:sldId id="1339" r:id="rId17"/>
    <p:sldId id="1331" r:id="rId18"/>
    <p:sldId id="1332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en, Brian" initials="SB" lastIdx="7" clrIdx="0">
    <p:extLst>
      <p:ext uri="{19B8F6BF-5375-455C-9EA6-DF929625EA0E}">
        <p15:presenceInfo xmlns:p15="http://schemas.microsoft.com/office/powerpoint/2012/main" userId="S-1-5-21-520375513-3242445579-1434324379-51455" providerId="AD"/>
      </p:ext>
    </p:extLst>
  </p:cmAuthor>
  <p:cmAuthor id="2" name="Schutt, Don" initials="SD" lastIdx="8" clrIdx="1">
    <p:extLst>
      <p:ext uri="{19B8F6BF-5375-455C-9EA6-DF929625EA0E}">
        <p15:presenceInfo xmlns:p15="http://schemas.microsoft.com/office/powerpoint/2012/main" userId="S-1-5-21-520375513-3242445579-1434324379-51823" providerId="AD"/>
      </p:ext>
    </p:extLst>
  </p:cmAuthor>
  <p:cmAuthor id="3" name="Tina Ngo" initials="TN" lastIdx="68" clrIdx="2">
    <p:extLst>
      <p:ext uri="{19B8F6BF-5375-455C-9EA6-DF929625EA0E}">
        <p15:presenceInfo xmlns:p15="http://schemas.microsoft.com/office/powerpoint/2012/main" userId="Tina Ng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4AC7F"/>
    <a:srgbClr val="A0040B"/>
    <a:srgbClr val="006699"/>
    <a:srgbClr val="FEDEDF"/>
    <a:srgbClr val="CCECFF"/>
    <a:srgbClr val="99CCFF"/>
    <a:srgbClr val="386666"/>
    <a:srgbClr val="DFC3A5"/>
    <a:srgbClr val="EFE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2" autoAdjust="0"/>
    <p:restoredTop sz="83186" autoAdjust="0"/>
  </p:normalViewPr>
  <p:slideViewPr>
    <p:cSldViewPr snapToGrid="0" snapToObjects="1">
      <p:cViewPr varScale="1">
        <p:scale>
          <a:sx n="55" d="100"/>
          <a:sy n="55" d="100"/>
        </p:scale>
        <p:origin x="103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ED31DB-30F7-334C-B06D-284BCDA73587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78B964-2014-5E49-A233-8590E3456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2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B964-2014-5E49-A233-8590E34569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3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8B964-2014-5E49-A233-8590E34569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1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8B964-2014-5E49-A233-8590E34569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3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MBG</a:t>
            </a:r>
          </a:p>
        </p:txBody>
      </p:sp>
    </p:spTree>
    <p:extLst>
      <p:ext uri="{BB962C8B-B14F-4D97-AF65-F5344CB8AC3E}">
        <p14:creationId xmlns:p14="http://schemas.microsoft.com/office/powerpoint/2010/main" val="16488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MBG</a:t>
            </a:r>
          </a:p>
        </p:txBody>
      </p:sp>
    </p:spTree>
    <p:extLst>
      <p:ext uri="{BB962C8B-B14F-4D97-AF65-F5344CB8AC3E}">
        <p14:creationId xmlns:p14="http://schemas.microsoft.com/office/powerpoint/2010/main" val="380215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B964-2014-5E49-A233-8590E34569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1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93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8B964-2014-5E49-A233-8590E345696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9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5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3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92E8-7429-C841-BF87-9CE3E3D6A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1BCB2-C6F0-8041-A534-5BFAB15A0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4544-5AE5-A541-8083-A2F11A43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54DDB-367A-434A-A13F-61451C72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5871D-6EEB-8B47-A706-3AFE5939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5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0807-A76C-664D-B2BD-7FACD01E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AEA56-0F53-DA48-91B9-BB56DC40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E041-18B9-D64C-B427-CEFBD86D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D223-EDD9-9D4F-AE73-2BE44270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01320-7831-A74B-93E0-DCB7A0F4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58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B7C7-CBC7-2147-8102-915D1695F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DE160-A966-D347-AEB5-200DAC80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36A70-DBB9-274D-A5EF-3D1980A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C074F-6D65-584F-85A4-B451FD71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4F393-717F-2449-9052-FA122D4A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93A1-65B9-C34B-904A-2DD657AA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A58D2-357C-A245-9493-D1D017819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5C81E-EE1F-5746-89C3-6A8622E20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F34FF-4DA6-E141-AED5-FC2FDAE6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7B6CA-9DFD-F44F-8B01-6C25999A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3CD1A-2B5F-2F42-AFF8-8C1F2617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4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3528-60E4-9C4B-872F-B0DB6C3E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29FCB-ED21-9B4F-A847-94FD0D1DD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615C2-929C-654F-BBFA-4D9214C17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B648-01F7-5C4C-814B-5EF23BF28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2FF7D-C95B-1745-96DA-73004A355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4FF5D-2104-DA44-BE67-12DAFF77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347A4-2B6C-3D4C-A84E-BC0E6F87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752FC-F1AE-3743-B4E8-851923A3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2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BC1C-3DF7-1E49-8399-6FBF6035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3A00A-F5BF-DD44-AA7D-387E098A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881B-A0F6-BB4E-8125-30E580EC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C3D2B-8034-AB42-8E6D-4D2A2F96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68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FA16F-E80D-004B-B800-07D6C6F9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6EEE7-C7B3-4546-93FD-954326EE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F7454-D413-9B4D-978C-859EFC05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7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2B6C-83CD-944B-9B26-759514FD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2EC4D-8E2D-BD40-9775-909C2DE6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1FAAA-12D9-3646-B64D-40A454456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2F13F-3266-C947-9BA3-06EBB0CB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E08D-AD4F-D64A-BCF8-62670FC99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03E82-7DCD-8546-B46A-95DF8117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5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9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61F7-7085-E449-8414-233CADDF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59415-66FA-874C-A830-51DC1CAEF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9AFF0-EA9F-FE45-9B2C-70B0A99D9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CBDCA-99D0-2F4F-9818-BDF27180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1E7A-21D2-9443-AEBE-E32A8D69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CAA47-7A53-894F-8EB7-0BE49F07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5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3DDC-B941-B243-B540-89326EDD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A4038-02DA-244B-855E-60A3FF243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BDF0-0073-4E4D-B8A9-3B99BC93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C7BEA-AF40-3D4A-AA77-4788EA69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638C3-6EC9-2A4B-99ED-2F41190D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95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61EB8-95E9-5E4C-A291-14FD24CA0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F1AA1-B3D2-B446-B1BC-26BD76EA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CB867-7B8F-E34C-B011-A6E72BAB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8233E-7783-B64D-8371-06969BB2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0820D-0B8E-E44E-8792-CF6471B9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2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t="14507" r="-99" b="674"/>
          <a:stretch/>
        </p:blipFill>
        <p:spPr>
          <a:xfrm>
            <a:off x="-48125" y="-24063"/>
            <a:ext cx="12252159" cy="689409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04536" y="-120316"/>
            <a:ext cx="12396531" cy="6990348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76826"/>
            <a:ext cx="9144000" cy="2387600"/>
          </a:xfrm>
          <a:solidFill>
            <a:srgbClr val="FFFFFF">
              <a:alpha val="69804"/>
            </a:srgbClr>
          </a:solidFill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72713"/>
            <a:ext cx="9144000" cy="630247"/>
          </a:xfrm>
          <a:solidFill>
            <a:srgbClr val="FFFFFF">
              <a:alpha val="69804"/>
            </a:srgb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93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l="-434" r="-402"/>
          <a:stretch/>
        </p:blipFill>
        <p:spPr>
          <a:xfrm>
            <a:off x="-108285" y="-18587"/>
            <a:ext cx="12356432" cy="689517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72192" y="-48128"/>
            <a:ext cx="12396531" cy="6990348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187"/>
            <a:ext cx="10515600" cy="6665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24867"/>
            <a:ext cx="10515600" cy="50489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61143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87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500"/>
            <a:ext cx="10515600" cy="64093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4867"/>
            <a:ext cx="10515600" cy="504891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40822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3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500"/>
            <a:ext cx="10515600" cy="64093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4867"/>
            <a:ext cx="10515600" cy="504891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40822"/>
            <a:ext cx="434515" cy="682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0" b="15235"/>
          <a:stretch/>
        </p:blipFill>
        <p:spPr>
          <a:xfrm flipH="1">
            <a:off x="8514349" y="3212433"/>
            <a:ext cx="3673640" cy="36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2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arnter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6500"/>
            <a:ext cx="10515600" cy="64093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4867"/>
            <a:ext cx="10515600" cy="504891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40822"/>
            <a:ext cx="434515" cy="682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712" b="22682"/>
          <a:stretch/>
        </p:blipFill>
        <p:spPr>
          <a:xfrm>
            <a:off x="7772402" y="2823410"/>
            <a:ext cx="4585428" cy="4156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918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vidual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907" y="406500"/>
            <a:ext cx="7960895" cy="64093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907" y="1224867"/>
            <a:ext cx="7960895" cy="504891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40822"/>
            <a:ext cx="434515" cy="6828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5" r="33488"/>
          <a:stretch/>
        </p:blipFill>
        <p:spPr>
          <a:xfrm>
            <a:off x="0" y="0"/>
            <a:ext cx="328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5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00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600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600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61143"/>
            <a:ext cx="434515" cy="68280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838200" y="406500"/>
            <a:ext cx="10515600" cy="640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876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93721"/>
            <a:ext cx="5157787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093721"/>
            <a:ext cx="5183188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406500"/>
            <a:ext cx="10515600" cy="64093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809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10339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912"/>
            <a:ext cx="10515600" cy="6152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61143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24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36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7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38B8D-EB73-6A40-B4C7-908BF9DC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54005" y="110342"/>
            <a:ext cx="434515" cy="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3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4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9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AC2C-743E-4A0B-B4FB-C7F585329E9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40B90-9D0F-4AF2-A311-CDBCD64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74A31-3895-E845-B12B-23DF4130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70A1-384B-1549-8DE5-A40435A4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3B657-C494-784A-B3FD-1C4124C5A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2FAB2-EBA4-F642-94A6-A23EAEBEC23B}" type="datetimeFigureOut">
              <a:rPr lang="en-US" smtClean="0"/>
              <a:t>2/10/2020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E3F7-86F0-7D46-89C6-0B7A52492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DB93-C5F6-3F43-B4A1-E3ED89C31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0D64-4722-0C40-8353-EF56FB325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9733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8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E1D21-746D-4E0E-A0A0-47B2B7182AA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6A3CF-086F-4AE4-A459-6DA2F86F6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7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>
          <p15:clr>
            <a:srgbClr val="F26B43"/>
          </p15:clr>
        </p15:guide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Title and Total Compensation Project (TTC)</a:t>
            </a:r>
            <a:br>
              <a:rPr lang="en-US" sz="4800" dirty="0"/>
            </a:br>
            <a:r>
              <a:rPr lang="en-US" sz="2800" b="0" dirty="0" smtClean="0"/>
              <a:t>Academic </a:t>
            </a:r>
            <a:r>
              <a:rPr lang="en-US" sz="2800" b="0" smtClean="0"/>
              <a:t>Staff Assembly 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b="0" dirty="0" smtClean="0"/>
              <a:t>February 10, </a:t>
            </a:r>
            <a:r>
              <a:rPr lang="en-US" sz="2800" b="0" dirty="0"/>
              <a:t>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72713"/>
            <a:ext cx="9144000" cy="11270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Mark Walters, Chief Human Resource Officer</a:t>
            </a:r>
          </a:p>
          <a:p>
            <a:pPr>
              <a:spcBef>
                <a:spcPts val="0"/>
              </a:spcBef>
            </a:pPr>
            <a:r>
              <a:rPr lang="en-US" dirty="0"/>
              <a:t>Diane </a:t>
            </a:r>
            <a:r>
              <a:rPr lang="en-US" dirty="0" err="1" smtClean="0"/>
              <a:t>Blaskowski</a:t>
            </a:r>
            <a:r>
              <a:rPr lang="en-US" dirty="0" smtClean="0"/>
              <a:t>, Talent Rewards Director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84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848"/>
            <a:ext cx="10515600" cy="640936"/>
          </a:xfrm>
        </p:spPr>
        <p:txBody>
          <a:bodyPr>
            <a:normAutofit/>
          </a:bodyPr>
          <a:lstStyle/>
          <a:p>
            <a:r>
              <a:rPr lang="en-US" sz="4000" b="0" dirty="0"/>
              <a:t>February All-Campus Forums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93284"/>
              </p:ext>
            </p:extLst>
          </p:nvPr>
        </p:nvGraphicFramePr>
        <p:xfrm>
          <a:off x="838200" y="1037062"/>
          <a:ext cx="10904034" cy="54820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02646">
                  <a:extLst>
                    <a:ext uri="{9D8B030D-6E8A-4147-A177-3AD203B41FA5}">
                      <a16:colId xmlns:a16="http://schemas.microsoft.com/office/drawing/2014/main" val="1330329206"/>
                    </a:ext>
                  </a:extLst>
                </a:gridCol>
                <a:gridCol w="5607286">
                  <a:extLst>
                    <a:ext uri="{9D8B030D-6E8A-4147-A177-3AD203B41FA5}">
                      <a16:colId xmlns:a16="http://schemas.microsoft.com/office/drawing/2014/main" val="2295835447"/>
                    </a:ext>
                  </a:extLst>
                </a:gridCol>
                <a:gridCol w="2994102">
                  <a:extLst>
                    <a:ext uri="{9D8B030D-6E8A-4147-A177-3AD203B41FA5}">
                      <a16:colId xmlns:a16="http://schemas.microsoft.com/office/drawing/2014/main" val="239971035"/>
                    </a:ext>
                  </a:extLst>
                </a:gridCol>
              </a:tblGrid>
              <a:tr h="31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Dates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Event Time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29514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2/11/2020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Gordon Dining &amp;</a:t>
                      </a:r>
                      <a:r>
                        <a:rPr lang="en-US" sz="2400" baseline="0" dirty="0">
                          <a:effectLst/>
                        </a:rPr>
                        <a:t> Event Center </a:t>
                      </a:r>
                      <a:br>
                        <a:rPr lang="en-US" sz="2400" baseline="0" dirty="0">
                          <a:effectLst/>
                        </a:rPr>
                      </a:br>
                      <a:r>
                        <a:rPr lang="en-US" sz="2400" kern="1200" dirty="0">
                          <a:effectLst/>
                        </a:rPr>
                        <a:t>(Multilingual)/Daytime</a:t>
                      </a:r>
                      <a:endParaRPr lang="en-US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1:30 – 3 p.m.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312393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2/12/2020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Gordon</a:t>
                      </a:r>
                      <a:r>
                        <a:rPr lang="en-US" sz="2400" baseline="0" dirty="0">
                          <a:effectLst/>
                        </a:rPr>
                        <a:t> Dining &amp; Event Center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(English Only)/Daytime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baseline="0" dirty="0">
                          <a:effectLst/>
                        </a:rPr>
                        <a:t>– 2:30 p.m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60558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2/12/2020</a:t>
                      </a:r>
                      <a:endParaRPr lang="en-US" sz="2400" kern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 Sciences Learning Center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400" kern="1200" dirty="0">
                          <a:effectLst/>
                        </a:rPr>
                        <a:t>Multilingual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)/Late Night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914377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p.m.– 12:30 a.m.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7780721"/>
                  </a:ext>
                </a:extLst>
              </a:tr>
              <a:tr h="9602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2/17/2020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Gordon Dining &amp; Event Center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(English</a:t>
                      </a:r>
                      <a:r>
                        <a:rPr lang="en-US" sz="2400" baseline="0" dirty="0">
                          <a:effectLst/>
                        </a:rPr>
                        <a:t> Only</a:t>
                      </a:r>
                      <a:r>
                        <a:rPr lang="en-US" sz="2400" dirty="0">
                          <a:effectLst/>
                        </a:rPr>
                        <a:t>)/Daytime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en-US" sz="2400" kern="1200" dirty="0">
                          <a:effectLst/>
                        </a:rPr>
                        <a:t>– </a:t>
                      </a:r>
                      <a:r>
                        <a:rPr lang="en-US" sz="2400" dirty="0">
                          <a:effectLst/>
                        </a:rPr>
                        <a:t>2:30</a:t>
                      </a:r>
                      <a:r>
                        <a:rPr lang="en-US" sz="2400" baseline="0" dirty="0">
                          <a:effectLst/>
                        </a:rPr>
                        <a:t> p</a:t>
                      </a:r>
                      <a:r>
                        <a:rPr lang="en-US" sz="2400" dirty="0">
                          <a:effectLst/>
                        </a:rPr>
                        <a:t>.m.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4861700"/>
                  </a:ext>
                </a:extLst>
              </a:tr>
              <a:tr h="960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2/18/2020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Health</a:t>
                      </a:r>
                      <a:r>
                        <a:rPr lang="en-US" sz="2400" baseline="0" dirty="0">
                          <a:effectLst/>
                        </a:rPr>
                        <a:t> Sciences Learning Center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</a:rPr>
                        <a:t>(English Only)/Daytime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1– 2:30</a:t>
                      </a:r>
                      <a:r>
                        <a:rPr lang="en-US" sz="2400" kern="1200" baseline="0" dirty="0">
                          <a:effectLst/>
                        </a:rPr>
                        <a:t> p</a:t>
                      </a:r>
                      <a:r>
                        <a:rPr lang="en-US" sz="2400" kern="1200" dirty="0">
                          <a:effectLst/>
                        </a:rPr>
                        <a:t>.m.</a:t>
                      </a:r>
                      <a:endParaRPr lang="en-US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998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60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848"/>
            <a:ext cx="10515600" cy="640936"/>
          </a:xfrm>
        </p:spPr>
        <p:txBody>
          <a:bodyPr>
            <a:normAutofit/>
          </a:bodyPr>
          <a:lstStyle/>
          <a:p>
            <a:r>
              <a:rPr lang="en-US" sz="4000" b="0" dirty="0"/>
              <a:t>February All-Campus Forums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65229"/>
              </p:ext>
            </p:extLst>
          </p:nvPr>
        </p:nvGraphicFramePr>
        <p:xfrm>
          <a:off x="838200" y="1037062"/>
          <a:ext cx="10904034" cy="34854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02646">
                  <a:extLst>
                    <a:ext uri="{9D8B030D-6E8A-4147-A177-3AD203B41FA5}">
                      <a16:colId xmlns:a16="http://schemas.microsoft.com/office/drawing/2014/main" val="1330329206"/>
                    </a:ext>
                  </a:extLst>
                </a:gridCol>
                <a:gridCol w="5607286">
                  <a:extLst>
                    <a:ext uri="{9D8B030D-6E8A-4147-A177-3AD203B41FA5}">
                      <a16:colId xmlns:a16="http://schemas.microsoft.com/office/drawing/2014/main" val="2295835447"/>
                    </a:ext>
                  </a:extLst>
                </a:gridCol>
                <a:gridCol w="2994102">
                  <a:extLst>
                    <a:ext uri="{9D8B030D-6E8A-4147-A177-3AD203B41FA5}">
                      <a16:colId xmlns:a16="http://schemas.microsoft.com/office/drawing/2014/main" val="239971035"/>
                    </a:ext>
                  </a:extLst>
                </a:gridCol>
              </a:tblGrid>
              <a:tr h="31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Dates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Event Time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29514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2/19/2020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Memorial Union</a:t>
                      </a:r>
                      <a:endParaRPr lang="en-US" sz="2400" kern="1200" baseline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baseline="0" dirty="0">
                          <a:effectLst/>
                        </a:rPr>
                        <a:t>(English Only)/Daytime</a:t>
                      </a:r>
                      <a:endParaRPr lang="en-US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</a:rPr>
                        <a:t>9 – 10:30</a:t>
                      </a:r>
                      <a:r>
                        <a:rPr lang="en-US" sz="2400" kern="1200" baseline="0" dirty="0">
                          <a:effectLst/>
                        </a:rPr>
                        <a:t> a</a:t>
                      </a:r>
                      <a:r>
                        <a:rPr lang="en-US" sz="2400" kern="1200" dirty="0">
                          <a:effectLst/>
                        </a:rPr>
                        <a:t>.m.</a:t>
                      </a:r>
                      <a:endParaRPr lang="en-US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43037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2/20/2020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Health Science Learning Center</a:t>
                      </a:r>
                      <a:r>
                        <a:rPr lang="en-US" sz="2400" baseline="0" dirty="0">
                          <a:effectLst/>
                        </a:rPr>
                        <a:t/>
                      </a:r>
                      <a:br>
                        <a:rPr lang="en-US" sz="2400" baseline="0" dirty="0">
                          <a:effectLst/>
                        </a:rPr>
                      </a:br>
                      <a:r>
                        <a:rPr lang="en-US" sz="2400" kern="1200" dirty="0">
                          <a:effectLst/>
                        </a:rPr>
                        <a:t>(English Only)/Daytime</a:t>
                      </a:r>
                      <a:endParaRPr lang="en-US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10:30 a.m. – 12 p.m.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312393"/>
                  </a:ext>
                </a:extLst>
              </a:tr>
              <a:tr h="1058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2/26/2020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Online Forum</a:t>
                      </a:r>
                      <a:endParaRPr lang="en-US" sz="2400" baseline="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(English Only)/Daytime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 a.m. </a:t>
                      </a:r>
                      <a:r>
                        <a:rPr lang="en-US" sz="2400" baseline="0" dirty="0">
                          <a:effectLst/>
                        </a:rPr>
                        <a:t>– 12:30 p.m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60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6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Opportunities &amp;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464" y="1219376"/>
            <a:ext cx="9826336" cy="504891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Fact sheets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Learning series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Videos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Frequently Asked Questions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Online modules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543" y="1219376"/>
            <a:ext cx="4816257" cy="5645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367CD-F189-484E-9813-605E03F1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2" y="1348775"/>
            <a:ext cx="484094" cy="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367CD-F189-484E-9813-605E03F1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2" y="2124794"/>
            <a:ext cx="484094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367CD-F189-484E-9813-605E03F1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2" y="2886177"/>
            <a:ext cx="484094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367CD-F189-484E-9813-605E03F1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2" y="3651955"/>
            <a:ext cx="484094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9367CD-F189-484E-9813-605E03F1A7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652" y="4394564"/>
            <a:ext cx="48409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Turn?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Employee Assistance Office &amp; </a:t>
            </a:r>
            <a:r>
              <a:rPr lang="en-US" dirty="0" err="1">
                <a:solidFill>
                  <a:srgbClr val="C00000"/>
                </a:solidFill>
              </a:rPr>
              <a:t>LifeMatters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/>
              <a:t>Confidential workplace consultation for employees and managers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Career and Education Planning through the Division of Continuing Studies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/>
              <a:t>Counseling on career exploration and planning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C00000"/>
                </a:solidFill>
              </a:rPr>
              <a:t>Ombuds</a:t>
            </a:r>
            <a:r>
              <a:rPr lang="en-US" dirty="0">
                <a:solidFill>
                  <a:srgbClr val="C00000"/>
                </a:solidFill>
              </a:rPr>
              <a:t> Office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/>
              <a:t>Confidential guidance on workplace concerns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C00000"/>
                </a:solidFill>
              </a:rPr>
              <a:t>Professional Development courses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/>
              <a:t>Courses on communication and managing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1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 Summary Reports: Online 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0" y="1635210"/>
            <a:ext cx="2155053" cy="1842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r="3825" b="11174"/>
          <a:stretch/>
        </p:blipFill>
        <p:spPr bwMode="auto">
          <a:xfrm>
            <a:off x="1063690" y="4065297"/>
            <a:ext cx="2276456" cy="207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8889AF8-5FAC-9B46-85C1-1B3BAAA17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18857" y="1541905"/>
            <a:ext cx="6742216" cy="4625474"/>
          </a:xfrm>
        </p:spPr>
      </p:pic>
      <p:sp>
        <p:nvSpPr>
          <p:cNvPr id="3" name="Rectangle 2"/>
          <p:cNvSpPr/>
          <p:nvPr/>
        </p:nvSpPr>
        <p:spPr>
          <a:xfrm>
            <a:off x="2161310" y="6233878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hr.wisc.edu/title-and-total-compensation-study/resources/</a:t>
            </a:r>
          </a:p>
        </p:txBody>
      </p:sp>
    </p:spTree>
    <p:extLst>
      <p:ext uri="{BB962C8B-B14F-4D97-AF65-F5344CB8AC3E}">
        <p14:creationId xmlns:p14="http://schemas.microsoft.com/office/powerpoint/2010/main" val="242153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TTC </a:t>
            </a:r>
            <a:r>
              <a:rPr lang="en-US" dirty="0" smtClean="0">
                <a:cs typeface="Arial" panose="020B0604020202020204" pitchFamily="34" charset="0"/>
              </a:rPr>
              <a:t>Project Website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3280" y="6429622"/>
            <a:ext cx="852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go.wisc.edu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TTCProject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t="12900" r="11580"/>
          <a:stretch/>
        </p:blipFill>
        <p:spPr bwMode="auto">
          <a:xfrm>
            <a:off x="1423555" y="1047436"/>
            <a:ext cx="9123218" cy="528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73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447800"/>
            <a:ext cx="4737435" cy="4267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9ED2AD-9019-4572-B461-D8501939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1365" y="5749439"/>
            <a:ext cx="3789680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4"/>
              </a:spcBef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Website:</a:t>
            </a:r>
          </a:p>
          <a:p>
            <a:pPr algn="ctr">
              <a:spcBef>
                <a:spcPts val="384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go.wisc.edu/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ttcproject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6436" y="5800735"/>
            <a:ext cx="3905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4"/>
              </a:spcBef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Email:</a:t>
            </a:r>
            <a:r>
              <a:rPr lang="en-US" sz="2800" dirty="0">
                <a:cs typeface="Arial" panose="020B0604020202020204" pitchFamily="34" charset="0"/>
              </a:rPr>
              <a:t/>
            </a:r>
            <a:br>
              <a:rPr lang="en-US" sz="2800" dirty="0"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ttcstudy@ohr.wisc.edu</a:t>
            </a:r>
          </a:p>
        </p:txBody>
      </p:sp>
    </p:spTree>
    <p:extLst>
      <p:ext uri="{BB962C8B-B14F-4D97-AF65-F5344CB8AC3E}">
        <p14:creationId xmlns:p14="http://schemas.microsoft.com/office/powerpoint/2010/main" val="45797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53">
            <a:extLst>
              <a:ext uri="{FF2B5EF4-FFF2-40B4-BE49-F238E27FC236}">
                <a16:creationId xmlns:a16="http://schemas.microsoft.com/office/drawing/2014/main" id="{5580952E-EFB4-8946-A413-8A1BD643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Rectangle 54">
            <a:extLst>
              <a:ext uri="{FF2B5EF4-FFF2-40B4-BE49-F238E27FC236}">
                <a16:creationId xmlns:a16="http://schemas.microsoft.com/office/drawing/2014/main" id="{37760B29-4CCD-344F-8B6A-CC682AB3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55">
            <a:extLst>
              <a:ext uri="{FF2B5EF4-FFF2-40B4-BE49-F238E27FC236}">
                <a16:creationId xmlns:a16="http://schemas.microsoft.com/office/drawing/2014/main" id="{F70E87A1-5EE4-B64D-891A-5A641E4D0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Rectangle 56">
            <a:extLst>
              <a:ext uri="{FF2B5EF4-FFF2-40B4-BE49-F238E27FC236}">
                <a16:creationId xmlns:a16="http://schemas.microsoft.com/office/drawing/2014/main" id="{95F2D77F-085B-A54D-824E-3DC16E71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7">
            <a:extLst>
              <a:ext uri="{FF2B5EF4-FFF2-40B4-BE49-F238E27FC236}">
                <a16:creationId xmlns:a16="http://schemas.microsoft.com/office/drawing/2014/main" id="{4E33B386-95D2-104C-96D1-AED9C0D58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" name="Rectangle 58">
            <a:extLst>
              <a:ext uri="{FF2B5EF4-FFF2-40B4-BE49-F238E27FC236}">
                <a16:creationId xmlns:a16="http://schemas.microsoft.com/office/drawing/2014/main" id="{7BA0EA52-3E3A-2B44-892D-11AA3976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 61">
            <a:extLst>
              <a:ext uri="{FF2B5EF4-FFF2-40B4-BE49-F238E27FC236}">
                <a16:creationId xmlns:a16="http://schemas.microsoft.com/office/drawing/2014/main" id="{7E671C90-E1AF-964B-A8A1-21E05A7E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64">
            <a:extLst>
              <a:ext uri="{FF2B5EF4-FFF2-40B4-BE49-F238E27FC236}">
                <a16:creationId xmlns:a16="http://schemas.microsoft.com/office/drawing/2014/main" id="{C9AC5458-5B8F-6A4A-8B68-CFCF314E9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" name="Rectangle 76">
            <a:extLst>
              <a:ext uri="{FF2B5EF4-FFF2-40B4-BE49-F238E27FC236}">
                <a16:creationId xmlns:a16="http://schemas.microsoft.com/office/drawing/2014/main" id="{552477BF-E007-0846-8F7D-A6EC90708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Rectangle 79">
            <a:extLst>
              <a:ext uri="{FF2B5EF4-FFF2-40B4-BE49-F238E27FC236}">
                <a16:creationId xmlns:a16="http://schemas.microsoft.com/office/drawing/2014/main" id="{969A8569-456E-7E4C-BEF0-560BDCFD2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4" name="Rectangle 81">
            <a:extLst>
              <a:ext uri="{FF2B5EF4-FFF2-40B4-BE49-F238E27FC236}">
                <a16:creationId xmlns:a16="http://schemas.microsoft.com/office/drawing/2014/main" id="{E95F9572-2BEE-8942-AB41-088B65FAE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" name="Rectangle 84">
            <a:extLst>
              <a:ext uri="{FF2B5EF4-FFF2-40B4-BE49-F238E27FC236}">
                <a16:creationId xmlns:a16="http://schemas.microsoft.com/office/drawing/2014/main" id="{EBB1FDE0-AECC-DF47-8FFB-61082D1A8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" name="Rectangle 86">
            <a:extLst>
              <a:ext uri="{FF2B5EF4-FFF2-40B4-BE49-F238E27FC236}">
                <a16:creationId xmlns:a16="http://schemas.microsoft.com/office/drawing/2014/main" id="{79AC0F84-EBC8-1B46-BA8F-772F064D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7" name="Rectangle 88">
            <a:extLst>
              <a:ext uri="{FF2B5EF4-FFF2-40B4-BE49-F238E27FC236}">
                <a16:creationId xmlns:a16="http://schemas.microsoft.com/office/drawing/2014/main" id="{9C25A7E8-9794-884B-A080-9EE06C37D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91">
            <a:extLst>
              <a:ext uri="{FF2B5EF4-FFF2-40B4-BE49-F238E27FC236}">
                <a16:creationId xmlns:a16="http://schemas.microsoft.com/office/drawing/2014/main" id="{27AD1BCE-BD1B-274A-9DF2-8F56F8D0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94">
            <a:extLst>
              <a:ext uri="{FF2B5EF4-FFF2-40B4-BE49-F238E27FC236}">
                <a16:creationId xmlns:a16="http://schemas.microsoft.com/office/drawing/2014/main" id="{42E7D3A8-74B5-764F-9E83-0FA903A61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96">
            <a:extLst>
              <a:ext uri="{FF2B5EF4-FFF2-40B4-BE49-F238E27FC236}">
                <a16:creationId xmlns:a16="http://schemas.microsoft.com/office/drawing/2014/main" id="{95BCCF9B-641F-AC45-80B7-94149D7E3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98">
            <a:extLst>
              <a:ext uri="{FF2B5EF4-FFF2-40B4-BE49-F238E27FC236}">
                <a16:creationId xmlns:a16="http://schemas.microsoft.com/office/drawing/2014/main" id="{41D167F4-AA25-9241-9A77-78B52099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3" name="Rectangle 100">
            <a:extLst>
              <a:ext uri="{FF2B5EF4-FFF2-40B4-BE49-F238E27FC236}">
                <a16:creationId xmlns:a16="http://schemas.microsoft.com/office/drawing/2014/main" id="{6E201068-E173-E349-B250-D4B19335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4" name="Rectangle 101">
            <a:extLst>
              <a:ext uri="{FF2B5EF4-FFF2-40B4-BE49-F238E27FC236}">
                <a16:creationId xmlns:a16="http://schemas.microsoft.com/office/drawing/2014/main" id="{AC73B3D2-AD7B-5340-86EB-31FB824E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03">
            <a:extLst>
              <a:ext uri="{FF2B5EF4-FFF2-40B4-BE49-F238E27FC236}">
                <a16:creationId xmlns:a16="http://schemas.microsoft.com/office/drawing/2014/main" id="{6C3B6A1F-F302-EE48-9227-772030C1F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6" name="Rectangle 105">
            <a:extLst>
              <a:ext uri="{FF2B5EF4-FFF2-40B4-BE49-F238E27FC236}">
                <a16:creationId xmlns:a16="http://schemas.microsoft.com/office/drawing/2014/main" id="{A09768D4-ECCA-4B42-93F5-DDD97119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07">
            <a:extLst>
              <a:ext uri="{FF2B5EF4-FFF2-40B4-BE49-F238E27FC236}">
                <a16:creationId xmlns:a16="http://schemas.microsoft.com/office/drawing/2014/main" id="{2E8D3248-67B8-5649-B9B1-BF8D43586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09">
            <a:extLst>
              <a:ext uri="{FF2B5EF4-FFF2-40B4-BE49-F238E27FC236}">
                <a16:creationId xmlns:a16="http://schemas.microsoft.com/office/drawing/2014/main" id="{32CED517-5F2E-104A-8B8E-07A10E894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4" name="Rectangle 114">
            <a:extLst>
              <a:ext uri="{FF2B5EF4-FFF2-40B4-BE49-F238E27FC236}">
                <a16:creationId xmlns:a16="http://schemas.microsoft.com/office/drawing/2014/main" id="{BA233F1F-73A2-BB46-AB13-CD7040DA0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4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7D36D98B-29F8-8849-A42F-66EC1483BB67}"/>
              </a:ext>
            </a:extLst>
          </p:cNvPr>
          <p:cNvGrpSpPr/>
          <p:nvPr/>
        </p:nvGrpSpPr>
        <p:grpSpPr>
          <a:xfrm>
            <a:off x="682172" y="769257"/>
            <a:ext cx="10804514" cy="6051333"/>
            <a:chOff x="71620" y="518819"/>
            <a:chExt cx="10781371" cy="6084190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7FA73581-0DC1-2141-AE08-05149C579D09}"/>
                </a:ext>
              </a:extLst>
            </p:cNvPr>
            <p:cNvGrpSpPr/>
            <p:nvPr/>
          </p:nvGrpSpPr>
          <p:grpSpPr>
            <a:xfrm>
              <a:off x="1023100" y="766914"/>
              <a:ext cx="9829891" cy="5836095"/>
              <a:chOff x="1023100" y="946955"/>
              <a:chExt cx="9829891" cy="539391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983E0E1-73ED-CA45-B6B9-5A732081A3BE}"/>
                  </a:ext>
                </a:extLst>
              </p:cNvPr>
              <p:cNvSpPr/>
              <p:nvPr/>
            </p:nvSpPr>
            <p:spPr>
              <a:xfrm>
                <a:off x="1023100" y="946956"/>
                <a:ext cx="727595" cy="5393913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A31E22-7A86-1D42-B3EB-F27D5D9C02BC}"/>
                  </a:ext>
                </a:extLst>
              </p:cNvPr>
              <p:cNvSpPr/>
              <p:nvPr/>
            </p:nvSpPr>
            <p:spPr>
              <a:xfrm>
                <a:off x="1782267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9A9D51-01DA-244C-8DA3-9977A3DEEE55}"/>
                  </a:ext>
                </a:extLst>
              </p:cNvPr>
              <p:cNvSpPr/>
              <p:nvPr/>
            </p:nvSpPr>
            <p:spPr>
              <a:xfrm>
                <a:off x="2541927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04B564B-C814-7A40-BD1B-701C6E10A0A2}"/>
                  </a:ext>
                </a:extLst>
              </p:cNvPr>
              <p:cNvSpPr/>
              <p:nvPr/>
            </p:nvSpPr>
            <p:spPr>
              <a:xfrm>
                <a:off x="3299887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68A1525-44E3-1F40-B232-73275C74D7BD}"/>
                  </a:ext>
                </a:extLst>
              </p:cNvPr>
              <p:cNvSpPr/>
              <p:nvPr/>
            </p:nvSpPr>
            <p:spPr>
              <a:xfrm>
                <a:off x="4057021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A540D4D-9464-224F-95B2-CB58E2784941}"/>
                  </a:ext>
                </a:extLst>
              </p:cNvPr>
              <p:cNvSpPr/>
              <p:nvPr/>
            </p:nvSpPr>
            <p:spPr>
              <a:xfrm>
                <a:off x="4815169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70BD9B-3759-444C-A753-6596F9B19369}"/>
                  </a:ext>
                </a:extLst>
              </p:cNvPr>
              <p:cNvSpPr/>
              <p:nvPr/>
            </p:nvSpPr>
            <p:spPr>
              <a:xfrm>
                <a:off x="5573129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AE7769-DAB6-AE45-B343-5CA22DABDB05}"/>
                  </a:ext>
                </a:extLst>
              </p:cNvPr>
              <p:cNvSpPr/>
              <p:nvPr/>
            </p:nvSpPr>
            <p:spPr>
              <a:xfrm>
                <a:off x="6333179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F11C5A5-516F-9D47-AC2C-3E68B529C51E}"/>
                  </a:ext>
                </a:extLst>
              </p:cNvPr>
              <p:cNvSpPr/>
              <p:nvPr/>
            </p:nvSpPr>
            <p:spPr>
              <a:xfrm>
                <a:off x="7092346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7B4463-F3D2-8146-93A5-B26A1A7E35AE}"/>
                  </a:ext>
                </a:extLst>
              </p:cNvPr>
              <p:cNvSpPr/>
              <p:nvPr/>
            </p:nvSpPr>
            <p:spPr>
              <a:xfrm>
                <a:off x="7853921" y="948229"/>
                <a:ext cx="727595" cy="5391997"/>
              </a:xfrm>
              <a:prstGeom prst="rect">
                <a:avLst/>
              </a:prstGeom>
              <a:solidFill>
                <a:srgbClr val="FF8F8F">
                  <a:alpha val="23922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0D8A348-54E7-F24E-AB1C-6018D0B272C5}"/>
                  </a:ext>
                </a:extLst>
              </p:cNvPr>
              <p:cNvSpPr/>
              <p:nvPr/>
            </p:nvSpPr>
            <p:spPr>
              <a:xfrm>
                <a:off x="8612160" y="948229"/>
                <a:ext cx="727595" cy="5391997"/>
              </a:xfrm>
              <a:prstGeom prst="rect">
                <a:avLst/>
              </a:prstGeom>
              <a:solidFill>
                <a:srgbClr val="FF0000">
                  <a:alpha val="19000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EC2CDBB-6261-A741-BFB6-7BB4336DCCAC}"/>
                  </a:ext>
                </a:extLst>
              </p:cNvPr>
              <p:cNvSpPr/>
              <p:nvPr/>
            </p:nvSpPr>
            <p:spPr>
              <a:xfrm>
                <a:off x="9367436" y="946955"/>
                <a:ext cx="727595" cy="5393277"/>
              </a:xfrm>
              <a:prstGeom prst="rect">
                <a:avLst/>
              </a:prstGeom>
              <a:solidFill>
                <a:srgbClr val="FF0000">
                  <a:alpha val="19000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52E9BB3-E535-8E43-AB39-37FAB6F62171}"/>
                  </a:ext>
                </a:extLst>
              </p:cNvPr>
              <p:cNvSpPr/>
              <p:nvPr/>
            </p:nvSpPr>
            <p:spPr>
              <a:xfrm>
                <a:off x="10125396" y="946955"/>
                <a:ext cx="727595" cy="5393277"/>
              </a:xfrm>
              <a:prstGeom prst="rect">
                <a:avLst/>
              </a:prstGeom>
              <a:solidFill>
                <a:srgbClr val="FF0000">
                  <a:alpha val="19000"/>
                </a:srgbClr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8DA310DB-58CB-794A-99BB-07309BAD4B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726" y="2656899"/>
              <a:ext cx="2633362" cy="5124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Employee Mapping w/ Division HR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A332A0-CB54-E949-BAB1-72A21F8853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88" y="5524881"/>
              <a:ext cx="9833803" cy="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24">
              <a:extLst>
                <a:ext uri="{FF2B5EF4-FFF2-40B4-BE49-F238E27FC236}">
                  <a16:creationId xmlns:a16="http://schemas.microsoft.com/office/drawing/2014/main" id="{B9DEFFE8-6727-D64C-930F-D79A56409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5116" y="2122282"/>
              <a:ext cx="6036400" cy="4809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Compensation/Title Structure Finalization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Text Box 8">
              <a:extLst>
                <a:ext uri="{FF2B5EF4-FFF2-40B4-BE49-F238E27FC236}">
                  <a16:creationId xmlns:a16="http://schemas.microsoft.com/office/drawing/2014/main" id="{B46FBBED-7FFE-3F4B-9765-30CDBA222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554" y="5604080"/>
              <a:ext cx="1488460" cy="9406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Review and Evaluate Benefits Strategy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Text Box 5">
              <a:extLst>
                <a:ext uri="{FF2B5EF4-FFF2-40B4-BE49-F238E27FC236}">
                  <a16:creationId xmlns:a16="http://schemas.microsoft.com/office/drawing/2014/main" id="{090BC6E8-9A93-5240-A353-7B91DB911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1925" y="5754392"/>
              <a:ext cx="2238250" cy="6270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Develop Benefits Recommendations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Text Box 25">
              <a:extLst>
                <a:ext uri="{FF2B5EF4-FFF2-40B4-BE49-F238E27FC236}">
                  <a16:creationId xmlns:a16="http://schemas.microsoft.com/office/drawing/2014/main" id="{A3346716-6715-394F-8F16-2D7E205BC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99113" y="1637649"/>
              <a:ext cx="2661035" cy="919566"/>
            </a:xfrm>
            <a:prstGeom prst="rect">
              <a:avLst/>
            </a:prstGeom>
            <a:solidFill>
              <a:srgbClr val="F2DBDB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Standardized Job Titling and Comp Structure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Text Box 18">
              <a:extLst>
                <a:ext uri="{FF2B5EF4-FFF2-40B4-BE49-F238E27FC236}">
                  <a16:creationId xmlns:a16="http://schemas.microsoft.com/office/drawing/2014/main" id="{0ABC7901-B75C-C14C-8ADE-C49A829E8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488558" y="4023258"/>
              <a:ext cx="2041105" cy="920750"/>
            </a:xfrm>
            <a:prstGeom prst="rect">
              <a:avLst/>
            </a:prstGeom>
            <a:solidFill>
              <a:srgbClr val="C00000">
                <a:alpha val="24000"/>
              </a:srgbClr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Campus 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Partnership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Text Box 9">
              <a:extLst>
                <a:ext uri="{FF2B5EF4-FFF2-40B4-BE49-F238E27FC236}">
                  <a16:creationId xmlns:a16="http://schemas.microsoft.com/office/drawing/2014/main" id="{6320E273-112E-D04F-A1DD-C423BF8C2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5" y="5611250"/>
              <a:ext cx="1062560" cy="919568"/>
            </a:xfrm>
            <a:prstGeom prst="rect">
              <a:avLst/>
            </a:prstGeom>
            <a:solidFill>
              <a:srgbClr val="D8D8D8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Benefits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Text Box 27">
              <a:extLst>
                <a:ext uri="{FF2B5EF4-FFF2-40B4-BE49-F238E27FC236}">
                  <a16:creationId xmlns:a16="http://schemas.microsoft.com/office/drawing/2014/main" id="{AD6D455D-520A-FB4E-AFDF-A061DBF64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613" y="3137672"/>
              <a:ext cx="2120900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SJD Library Posted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24E9ADF9-23CC-B44D-8226-ABE16D2D1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318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SEP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39">
              <a:extLst>
                <a:ext uri="{FF2B5EF4-FFF2-40B4-BE49-F238E27FC236}">
                  <a16:creationId xmlns:a16="http://schemas.microsoft.com/office/drawing/2014/main" id="{75E6E70C-8F29-7E4D-9665-B05F7AD26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959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OCT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914B477D-26A9-224F-943F-F5E59FE4E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8292" y="529910"/>
              <a:ext cx="65093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NOV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31">
              <a:extLst>
                <a:ext uri="{FF2B5EF4-FFF2-40B4-BE49-F238E27FC236}">
                  <a16:creationId xmlns:a16="http://schemas.microsoft.com/office/drawing/2014/main" id="{EEB79C51-E466-EE40-AA6F-3EE07D798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4134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JUN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DEB4073E-E7D1-7E4B-B82A-7599BA00F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0856" y="529910"/>
              <a:ext cx="565139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MAY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33">
              <a:extLst>
                <a:ext uri="{FF2B5EF4-FFF2-40B4-BE49-F238E27FC236}">
                  <a16:creationId xmlns:a16="http://schemas.microsoft.com/office/drawing/2014/main" id="{B444406D-7B23-8548-8C55-312052992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832" y="529910"/>
              <a:ext cx="57905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APR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34">
              <a:extLst>
                <a:ext uri="{FF2B5EF4-FFF2-40B4-BE49-F238E27FC236}">
                  <a16:creationId xmlns:a16="http://schemas.microsoft.com/office/drawing/2014/main" id="{528C8201-A14B-874C-B74D-113AA7AD8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634" y="529910"/>
              <a:ext cx="606263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MAR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35">
              <a:extLst>
                <a:ext uri="{FF2B5EF4-FFF2-40B4-BE49-F238E27FC236}">
                  <a16:creationId xmlns:a16="http://schemas.microsoft.com/office/drawing/2014/main" id="{C643FD13-384E-1F4C-A15E-EAD7559CE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867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FEB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36">
              <a:extLst>
                <a:ext uri="{FF2B5EF4-FFF2-40B4-BE49-F238E27FC236}">
                  <a16:creationId xmlns:a16="http://schemas.microsoft.com/office/drawing/2014/main" id="{093CCBAB-6AFD-C34F-AF6A-1F972E298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161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JAN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37">
              <a:extLst>
                <a:ext uri="{FF2B5EF4-FFF2-40B4-BE49-F238E27FC236}">
                  <a16:creationId xmlns:a16="http://schemas.microsoft.com/office/drawing/2014/main" id="{5CEF5062-34A1-9545-A2AE-A459FB606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119" y="529910"/>
              <a:ext cx="574620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DEC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31">
              <a:extLst>
                <a:ext uri="{FF2B5EF4-FFF2-40B4-BE49-F238E27FC236}">
                  <a16:creationId xmlns:a16="http://schemas.microsoft.com/office/drawing/2014/main" id="{1A02BD47-1B3F-4E49-A00F-56C2E6167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0878" y="518819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JUL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 Box 31">
              <a:extLst>
                <a:ext uri="{FF2B5EF4-FFF2-40B4-BE49-F238E27FC236}">
                  <a16:creationId xmlns:a16="http://schemas.microsoft.com/office/drawing/2014/main" id="{A73567FD-6BD7-3345-B893-9FAD49076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5725" y="529910"/>
              <a:ext cx="602578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AUG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31">
              <a:extLst>
                <a:ext uri="{FF2B5EF4-FFF2-40B4-BE49-F238E27FC236}">
                  <a16:creationId xmlns:a16="http://schemas.microsoft.com/office/drawing/2014/main" id="{2D4A13CB-2EA2-2844-BF9A-66FD69D69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8382" y="529910"/>
              <a:ext cx="4794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SEP</a:t>
              </a:r>
              <a:endPara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 Box 15">
              <a:extLst>
                <a:ext uri="{FF2B5EF4-FFF2-40B4-BE49-F238E27FC236}">
                  <a16:creationId xmlns:a16="http://schemas.microsoft.com/office/drawing/2014/main" id="{EA9674AE-1029-C442-BA4D-EC0E47FD4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1139" y="2657336"/>
              <a:ext cx="1490376" cy="5267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Letter Notification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49" name="Group 1048">
              <a:extLst>
                <a:ext uri="{FF2B5EF4-FFF2-40B4-BE49-F238E27FC236}">
                  <a16:creationId xmlns:a16="http://schemas.microsoft.com/office/drawing/2014/main" id="{17C8A253-090A-904C-AFAE-1A73DD08FF6E}"/>
                </a:ext>
              </a:extLst>
            </p:cNvPr>
            <p:cNvGrpSpPr/>
            <p:nvPr/>
          </p:nvGrpSpPr>
          <p:grpSpPr>
            <a:xfrm>
              <a:off x="1022733" y="3547875"/>
              <a:ext cx="9532440" cy="1940731"/>
              <a:chOff x="1022733" y="3193918"/>
              <a:chExt cx="9532440" cy="194073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7A1EC11-A297-2844-B9C2-BC921863EC57}"/>
                  </a:ext>
                </a:extLst>
              </p:cNvPr>
              <p:cNvSpPr/>
              <p:nvPr/>
            </p:nvSpPr>
            <p:spPr>
              <a:xfrm>
                <a:off x="5084842" y="4861964"/>
                <a:ext cx="153670" cy="15430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Text Box 242">
                <a:extLst>
                  <a:ext uri="{FF2B5EF4-FFF2-40B4-BE49-F238E27FC236}">
                    <a16:creationId xmlns:a16="http://schemas.microsoft.com/office/drawing/2014/main" id="{73F348AB-BFEF-8B41-AE00-62999A075C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6219" y="4792574"/>
                <a:ext cx="1609725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Campus Forums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" name="Text Box 20">
                <a:extLst>
                  <a:ext uri="{FF2B5EF4-FFF2-40B4-BE49-F238E27FC236}">
                    <a16:creationId xmlns:a16="http://schemas.microsoft.com/office/drawing/2014/main" id="{7672E30B-4AC3-B247-83A5-95D51A676C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2733" y="3198266"/>
                <a:ext cx="1485037" cy="4095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HR Training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Text Box 16">
                <a:extLst>
                  <a:ext uri="{FF2B5EF4-FFF2-40B4-BE49-F238E27FC236}">
                    <a16:creationId xmlns:a16="http://schemas.microsoft.com/office/drawing/2014/main" id="{03A10319-9240-174E-8E18-946D1D28C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1925" y="3193918"/>
                <a:ext cx="4522740" cy="42173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Manager Training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" name="Text Box 14">
                <a:extLst>
                  <a:ext uri="{FF2B5EF4-FFF2-40B4-BE49-F238E27FC236}">
                    <a16:creationId xmlns:a16="http://schemas.microsoft.com/office/drawing/2014/main" id="{B7AD8A30-1C01-A74D-8C61-D89E71C3DB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1587" y="3691616"/>
                <a:ext cx="3755572" cy="44434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Employee/Manager Engagement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Text Box 17">
                <a:extLst>
                  <a:ext uri="{FF2B5EF4-FFF2-40B4-BE49-F238E27FC236}">
                    <a16:creationId xmlns:a16="http://schemas.microsoft.com/office/drawing/2014/main" id="{C8E67DB6-7FBB-4E45-BEB1-EB5EBA74B3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349" y="4230106"/>
                <a:ext cx="5268479" cy="4717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Employee Communications &amp; Training Offering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Text Box 244">
                <a:extLst>
                  <a:ext uri="{FF2B5EF4-FFF2-40B4-BE49-F238E27FC236}">
                    <a16:creationId xmlns:a16="http://schemas.microsoft.com/office/drawing/2014/main" id="{92EBE653-085F-664D-8228-4279F97DF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2397" y="4791919"/>
                <a:ext cx="2120900" cy="33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Campus Forums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99DAAC-1144-0945-9637-DC39D28948FA}"/>
                  </a:ext>
                </a:extLst>
              </p:cNvPr>
              <p:cNvSpPr/>
              <p:nvPr/>
            </p:nvSpPr>
            <p:spPr>
              <a:xfrm>
                <a:off x="2803697" y="4861324"/>
                <a:ext cx="153670" cy="15430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5E7440B-B297-DE4C-91F4-4DD4FF0D1B52}"/>
                  </a:ext>
                </a:extLst>
              </p:cNvPr>
              <p:cNvSpPr/>
              <p:nvPr/>
            </p:nvSpPr>
            <p:spPr>
              <a:xfrm>
                <a:off x="8019274" y="4879232"/>
                <a:ext cx="153670" cy="15430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" name="Text Box 15">
                <a:extLst>
                  <a:ext uri="{FF2B5EF4-FFF2-40B4-BE49-F238E27FC236}">
                    <a16:creationId xmlns:a16="http://schemas.microsoft.com/office/drawing/2014/main" id="{F49F7E68-3AF9-5448-BA38-BB60CB270F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93229" y="3644032"/>
                <a:ext cx="3461944" cy="2586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Title/SJD Appeals Process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Text Box 15">
                <a:extLst>
                  <a:ext uri="{FF2B5EF4-FFF2-40B4-BE49-F238E27FC236}">
                    <a16:creationId xmlns:a16="http://schemas.microsoft.com/office/drawing/2014/main" id="{7447CBB8-8736-3043-AB58-1CDB6E1920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94193" y="3935717"/>
                <a:ext cx="2242877" cy="25558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Employee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Text Box 15">
                <a:extLst>
                  <a:ext uri="{FF2B5EF4-FFF2-40B4-BE49-F238E27FC236}">
                    <a16:creationId xmlns:a16="http://schemas.microsoft.com/office/drawing/2014/main" id="{DF0C3AF8-BA6A-A24A-98DD-ED02F34D2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0399" y="3929753"/>
                <a:ext cx="1184774" cy="26154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OHR</a:t>
                </a:r>
                <a:endPara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Text Box 242">
                <a:extLst>
                  <a:ext uri="{FF2B5EF4-FFF2-40B4-BE49-F238E27FC236}">
                    <a16:creationId xmlns:a16="http://schemas.microsoft.com/office/drawing/2014/main" id="{912E807D-A3A0-674B-8B55-7C56D45B2E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8406" y="4810799"/>
                <a:ext cx="1609725" cy="32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Campus Forums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AutoShape 6">
              <a:extLst>
                <a:ext uri="{FF2B5EF4-FFF2-40B4-BE49-F238E27FC236}">
                  <a16:creationId xmlns:a16="http://schemas.microsoft.com/office/drawing/2014/main" id="{4C46F595-BB13-AF44-8B44-E8F825AAB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596" y="5754393"/>
              <a:ext cx="6034395" cy="627062"/>
            </a:xfrm>
            <a:prstGeom prst="homePlate">
              <a:avLst>
                <a:gd name="adj" fmla="val 5003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Benefits Implementation Strategy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62280FE-B1C2-3B4A-AA4C-CCDAFF81C53C}"/>
                </a:ext>
              </a:extLst>
            </p:cNvPr>
            <p:cNvSpPr/>
            <p:nvPr/>
          </p:nvSpPr>
          <p:spPr>
            <a:xfrm>
              <a:off x="2655026" y="3214653"/>
              <a:ext cx="153670" cy="154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Text Box 21">
              <a:extLst>
                <a:ext uri="{FF2B5EF4-FFF2-40B4-BE49-F238E27FC236}">
                  <a16:creationId xmlns:a16="http://schemas.microsoft.com/office/drawing/2014/main" id="{C1905BED-CDF4-6742-8CC4-FDEDB9B32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7846" y="1495890"/>
              <a:ext cx="4523669" cy="5731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Long-term Compensation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Implementation Strategy</a:t>
              </a:r>
              <a:endParaRPr lang="en-US" altLang="en-US" sz="1700" dirty="0">
                <a:latin typeface="Arial" panose="020B0604020202020204" pitchFamily="34" charset="0"/>
              </a:endParaRPr>
            </a:p>
          </p:txBody>
        </p:sp>
        <p:sp>
          <p:nvSpPr>
            <p:cNvPr id="105" name="Text Box 24">
              <a:extLst>
                <a:ext uri="{FF2B5EF4-FFF2-40B4-BE49-F238E27FC236}">
                  <a16:creationId xmlns:a16="http://schemas.microsoft.com/office/drawing/2014/main" id="{A9A71972-E4F3-1844-913C-324158A7D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9522" y="822381"/>
              <a:ext cx="2705003" cy="635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TTC</a:t>
              </a: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QA: SJD Consistency, Review mapping </a:t>
              </a:r>
            </a:p>
            <a:p>
              <a:pPr marL="0" marR="0" lvl="0" indent="0" algn="ctr" defTabSz="914400" rtl="0" eaLnBrk="0" fontAlgn="base" latinLnBrk="0" hangingPunct="0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(Phases I &amp; II)    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Text Box 24">
              <a:extLst>
                <a:ext uri="{FF2B5EF4-FFF2-40B4-BE49-F238E27FC236}">
                  <a16:creationId xmlns:a16="http://schemas.microsoft.com/office/drawing/2014/main" id="{A8C3FA5E-BE98-C84B-AD23-2F5D70928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596" y="822380"/>
              <a:ext cx="3762919" cy="635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TTC </a:t>
              </a:r>
              <a:r>
                <a:rPr lang="en-US" altLang="en-US" sz="17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QA: Ongoing (Phase III)    </a:t>
              </a:r>
              <a:endParaRPr lang="en-US" altLang="en-US" sz="1700" dirty="0">
                <a:latin typeface="Arial" panose="020B0604020202020204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CFA501-99CF-8340-85BA-2EEC20EA8DBD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88" y="3434683"/>
              <a:ext cx="9833803" cy="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 Box 17">
            <a:extLst>
              <a:ext uri="{FF2B5EF4-FFF2-40B4-BE49-F238E27FC236}">
                <a16:creationId xmlns:a16="http://schemas.microsoft.com/office/drawing/2014/main" id="{5D0BF059-A1E1-8942-8EA6-CF4509A6C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72" y="4812602"/>
            <a:ext cx="2246762" cy="469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Salary Structure Training</a:t>
            </a: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FF9AD468-D6A8-194A-9AC3-61316A23A2E4}"/>
              </a:ext>
            </a:extLst>
          </p:cNvPr>
          <p:cNvSpPr txBox="1">
            <a:spLocks/>
          </p:cNvSpPr>
          <p:nvPr/>
        </p:nvSpPr>
        <p:spPr>
          <a:xfrm>
            <a:off x="838200" y="162370"/>
            <a:ext cx="10515600" cy="6409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TTC Project Timeline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30142" y="1071180"/>
            <a:ext cx="17290" cy="574871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0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Dates – Timeline Shift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047436"/>
            <a:ext cx="10515600" cy="50489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February 2020</a:t>
            </a:r>
          </a:p>
          <a:p>
            <a:pPr marL="457200" indent="-457200"/>
            <a:r>
              <a:rPr lang="en-US" sz="2400" dirty="0"/>
              <a:t>Complete Quality Assurance (QA) phases I &amp; II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April 2020</a:t>
            </a:r>
          </a:p>
          <a:p>
            <a:pPr marL="457200" indent="-457200"/>
            <a:r>
              <a:rPr lang="en-US" sz="2400" dirty="0"/>
              <a:t>Employee Conversations conclude (part of QA phase III)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May 2020</a:t>
            </a:r>
          </a:p>
          <a:p>
            <a:pPr marL="457200" indent="-457200"/>
            <a:r>
              <a:rPr lang="en-US" sz="2400" dirty="0"/>
              <a:t>Salary structure available </a:t>
            </a:r>
          </a:p>
          <a:p>
            <a:pPr marL="457200" indent="-457200"/>
            <a:r>
              <a:rPr lang="en-US" sz="2400" dirty="0"/>
              <a:t>Notification letters sent to staff (translated copies available) </a:t>
            </a:r>
          </a:p>
          <a:p>
            <a:pPr marL="457200" indent="-457200"/>
            <a:r>
              <a:rPr lang="en-US" sz="2400" dirty="0"/>
              <a:t>Appeals process begins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July 1, 2020</a:t>
            </a:r>
          </a:p>
          <a:p>
            <a:pPr marL="457200" indent="-457200"/>
            <a:r>
              <a:rPr lang="en-US" sz="2400" dirty="0"/>
              <a:t>New titles and salary structure go into effect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6F762-0D51-0F49-AE43-E3B6232D94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0611" y="4851918"/>
            <a:ext cx="1327077" cy="15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QA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08A5-F66A-4F55-A81E-FA7654ECE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Create consistent mapping across campus:</a:t>
            </a:r>
          </a:p>
          <a:p>
            <a:pPr lvl="1"/>
            <a:r>
              <a:rPr lang="en-US" dirty="0"/>
              <a:t>Hold divisional alignment sessions</a:t>
            </a:r>
          </a:p>
          <a:p>
            <a:pPr lvl="1"/>
            <a:r>
              <a:rPr lang="en-US" dirty="0"/>
              <a:t>Identify trends, outliers and evaluate for accuracy</a:t>
            </a:r>
          </a:p>
          <a:p>
            <a:pPr lvl="1"/>
            <a:r>
              <a:rPr lang="en-US" dirty="0"/>
              <a:t>Review mapping by job groups (e.g. leadership)</a:t>
            </a:r>
          </a:p>
          <a:p>
            <a:pPr lvl="1"/>
            <a:r>
              <a:rPr lang="en-US" dirty="0"/>
              <a:t>Address manager and employee concerns</a:t>
            </a:r>
          </a:p>
          <a:p>
            <a:pPr lvl="1"/>
            <a:endParaRPr lang="en-US" sz="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Standardize the Title and Standard Job Description (SJD) Library:</a:t>
            </a:r>
          </a:p>
          <a:p>
            <a:pPr lvl="1"/>
            <a:r>
              <a:rPr lang="en-US" dirty="0"/>
              <a:t>Align job summaries with essential duties</a:t>
            </a:r>
          </a:p>
          <a:p>
            <a:pPr lvl="1"/>
            <a:r>
              <a:rPr lang="en-US" dirty="0"/>
              <a:t>Confirm each jobs has appropriate Fair Labor Standards Act (FLSA) status</a:t>
            </a:r>
          </a:p>
          <a:p>
            <a:pPr lvl="1"/>
            <a:r>
              <a:rPr lang="en-US" dirty="0"/>
              <a:t>Identify gaps</a:t>
            </a:r>
          </a:p>
        </p:txBody>
      </p:sp>
    </p:spTree>
    <p:extLst>
      <p:ext uri="{BB962C8B-B14F-4D97-AF65-F5344CB8AC3E}">
        <p14:creationId xmlns:p14="http://schemas.microsoft.com/office/powerpoint/2010/main" val="10773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QA </a:t>
            </a:r>
            <a:r>
              <a:rPr lang="en-US" sz="4000" dirty="0" smtClean="0">
                <a:latin typeface="+mn-lt"/>
              </a:rPr>
              <a:t>Updates 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08A5-F66A-4F55-A81E-FA7654EC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866"/>
            <a:ext cx="10515600" cy="522868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C00000"/>
                </a:solidFill>
              </a:rPr>
              <a:t>February 2020: </a:t>
            </a:r>
          </a:p>
          <a:p>
            <a:pPr lvl="1"/>
            <a:r>
              <a:rPr lang="en-US" dirty="0" smtClean="0"/>
              <a:t>Today, </a:t>
            </a:r>
            <a:r>
              <a:rPr lang="en-US" b="1" dirty="0" smtClean="0"/>
              <a:t>65 percent of QA is complete </a:t>
            </a:r>
          </a:p>
          <a:p>
            <a:pPr lvl="1"/>
            <a:r>
              <a:rPr lang="en-US" dirty="0" smtClean="0"/>
              <a:t>Goal: </a:t>
            </a:r>
            <a:r>
              <a:rPr lang="en-US" dirty="0"/>
              <a:t>all employees have QA Complete status</a:t>
            </a:r>
          </a:p>
          <a:p>
            <a:pPr lvl="1"/>
            <a:r>
              <a:rPr lang="en-US" dirty="0"/>
              <a:t>Employee conversations for all titles can </a:t>
            </a:r>
            <a:r>
              <a:rPr lang="en-US" dirty="0" smtClean="0"/>
              <a:t>begin</a:t>
            </a:r>
            <a:endParaRPr lang="en-US" dirty="0"/>
          </a:p>
          <a:p>
            <a:pPr marL="0" lvl="0" indent="0">
              <a:buNone/>
            </a:pPr>
            <a:r>
              <a:rPr lang="en-US" b="1" u="sng" dirty="0">
                <a:solidFill>
                  <a:srgbClr val="C00000"/>
                </a:solidFill>
              </a:rPr>
              <a:t>March 1, 2020:</a:t>
            </a:r>
          </a:p>
          <a:p>
            <a:pPr lvl="1"/>
            <a:r>
              <a:rPr lang="en-US" dirty="0"/>
              <a:t>Updates to existing SJDs </a:t>
            </a:r>
            <a:r>
              <a:rPr lang="en-US" dirty="0" smtClean="0"/>
              <a:t>will be finalized</a:t>
            </a: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C00000"/>
                </a:solidFill>
              </a:rPr>
              <a:t>April 30, 2020: 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employee conversations </a:t>
            </a:r>
            <a:r>
              <a:rPr lang="en-US" dirty="0" smtClean="0"/>
              <a:t>and position descriptions will be complete </a:t>
            </a:r>
          </a:p>
          <a:p>
            <a:pPr marL="457189" lvl="1" indent="0">
              <a:buNone/>
            </a:pPr>
            <a:endParaRPr lang="en-US" dirty="0"/>
          </a:p>
          <a:p>
            <a:pPr lvl="1"/>
            <a:endParaRPr lang="en-US" sz="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97257" y="3082274"/>
            <a:ext cx="5303520" cy="640080"/>
          </a:xfr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Conversations Include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797257" y="3752392"/>
            <a:ext cx="5303520" cy="2377440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New official job title</a:t>
            </a:r>
          </a:p>
          <a:p>
            <a:r>
              <a:rPr lang="en-US" dirty="0"/>
              <a:t>New business title/working title</a:t>
            </a:r>
          </a:p>
          <a:p>
            <a:r>
              <a:rPr lang="en-US" dirty="0"/>
              <a:t>New position description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204101" y="3082274"/>
            <a:ext cx="5303520" cy="640080"/>
          </a:xfr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Conversations Do Not Include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204101" y="3752392"/>
            <a:ext cx="5303520" cy="2377440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Salary range of new title</a:t>
            </a:r>
          </a:p>
          <a:p>
            <a:r>
              <a:rPr lang="en-US" dirty="0"/>
              <a:t>Changes to benefits package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Employee Conversations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870458" y="1274079"/>
            <a:ext cx="10515600" cy="146517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dirty="0"/>
              <a:t>Goal:</a:t>
            </a:r>
          </a:p>
          <a:p>
            <a:pPr algn="ctr">
              <a:spcBef>
                <a:spcPts val="0"/>
              </a:spcBef>
            </a:pPr>
            <a:r>
              <a:rPr lang="en-US" sz="2800" b="0" dirty="0"/>
              <a:t>Confirm that new titles and position descriptions accurately describe the work employees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743" y="6297039"/>
            <a:ext cx="1071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Note: Employees can still appeal their title after having a conversation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98497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Conversations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en-US" b="1" dirty="0">
                <a:solidFill>
                  <a:schemeClr val="accent1"/>
                </a:solidFill>
              </a:rPr>
              <a:t>All Conversations: </a:t>
            </a:r>
          </a:p>
          <a:p>
            <a:pPr lvl="1"/>
            <a:r>
              <a:rPr lang="en-US" dirty="0"/>
              <a:t>Provide an opportunity for employees to ask questions </a:t>
            </a:r>
          </a:p>
          <a:p>
            <a:pPr lvl="1"/>
            <a:r>
              <a:rPr lang="en-US" dirty="0"/>
              <a:t>Conclude by April 30, 2020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b="1" dirty="0">
                <a:solidFill>
                  <a:schemeClr val="accent1"/>
                </a:solidFill>
              </a:rPr>
              <a:t>Formats Vary Across Campus: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Could occur in a group or one-on-one </a:t>
            </a:r>
          </a:p>
          <a:p>
            <a:pPr lvl="1"/>
            <a:r>
              <a:rPr lang="en-US" dirty="0"/>
              <a:t>Led by HR or managers </a:t>
            </a:r>
          </a:p>
          <a:p>
            <a:pPr lvl="1"/>
            <a:r>
              <a:rPr lang="en-US" dirty="0"/>
              <a:t>May include multiple conversations </a:t>
            </a:r>
          </a:p>
          <a:p>
            <a:pPr marL="0" indent="0">
              <a:buNone/>
            </a:pPr>
            <a:endParaRPr lang="en-US" b="1" dirty="0"/>
          </a:p>
          <a:p>
            <a:pPr marL="457189" lvl="1" indent="0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74" y="4246781"/>
            <a:ext cx="2338302" cy="19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Managers Prepare for Conversations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Online Manager Training: </a:t>
            </a:r>
          </a:p>
          <a:p>
            <a:pPr marL="285750" indent="-285750" defTabSz="91440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Describes the manager role in TTC Project</a:t>
            </a:r>
          </a:p>
          <a:p>
            <a:pPr marL="285750" lvl="0" indent="-285750" defTabSz="914400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1,444 </a:t>
            </a:r>
            <a:r>
              <a:rPr lang="en-US" dirty="0">
                <a:solidFill>
                  <a:prstClr val="black"/>
                </a:solidFill>
              </a:rPr>
              <a:t>have registered or completed training </a:t>
            </a:r>
          </a:p>
          <a:p>
            <a:pPr marL="285750" lvl="0" indent="-285750" defTabSz="914400">
              <a:spcBef>
                <a:spcPts val="0"/>
              </a:spcBef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Manager Conversation Practice (Supplemental):</a:t>
            </a:r>
          </a:p>
          <a:p>
            <a:pPr marL="285750" lvl="0" indent="-285750" defTabSz="91440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Prepares managers for employee conversations</a:t>
            </a:r>
          </a:p>
          <a:p>
            <a:pPr marL="285750" lvl="0" indent="-285750" defTabSz="91440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Focuses on listening and responding to employees</a:t>
            </a:r>
          </a:p>
          <a:p>
            <a:pPr marL="285750" lvl="0" indent="-285750" defTabSz="91440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More than 50 in-person sessions available through April </a:t>
            </a:r>
          </a:p>
        </p:txBody>
      </p:sp>
    </p:spTree>
    <p:extLst>
      <p:ext uri="{BB962C8B-B14F-4D97-AF65-F5344CB8AC3E}">
        <p14:creationId xmlns:p14="http://schemas.microsoft.com/office/powerpoint/2010/main" val="146173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Forums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</a:rPr>
              <a:t>Topics: </a:t>
            </a:r>
          </a:p>
          <a:p>
            <a:r>
              <a:rPr lang="en-US" dirty="0"/>
              <a:t>Learn about the updated project timeline</a:t>
            </a:r>
          </a:p>
          <a:p>
            <a:r>
              <a:rPr lang="en-US" dirty="0"/>
              <a:t>Find out about progression and promotion</a:t>
            </a:r>
          </a:p>
          <a:p>
            <a:r>
              <a:rPr lang="en-US" dirty="0"/>
              <a:t>Get information about official title notification letters and appeals</a:t>
            </a:r>
          </a:p>
          <a:p>
            <a:r>
              <a:rPr lang="en-US" dirty="0"/>
              <a:t>Bring your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4" y="4089319"/>
            <a:ext cx="2417340" cy="23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8273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idescreen_Lake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_Lake" id="{0B4CEAFA-E7B9-4A67-98AD-030F079540FF}" vid="{AB13EDFE-268A-4FB9-967D-C0075FACADF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Wide_Lake</Template>
  <TotalTime>27583</TotalTime>
  <Words>725</Words>
  <Application>Microsoft Office PowerPoint</Application>
  <PresentationFormat>Widescreen</PresentationFormat>
  <Paragraphs>198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1_Custom Design</vt:lpstr>
      <vt:lpstr>Custom Design</vt:lpstr>
      <vt:lpstr>1_Widescreen_Lake</vt:lpstr>
      <vt:lpstr>Title and Total Compensation Project (TTC) Academic Staff Assembly  February 10, 2020</vt:lpstr>
      <vt:lpstr>PowerPoint Presentation</vt:lpstr>
      <vt:lpstr>Key Dates – Timeline Shift</vt:lpstr>
      <vt:lpstr>QA Goals</vt:lpstr>
      <vt:lpstr>QA Updates </vt:lpstr>
      <vt:lpstr>Employee Conversations</vt:lpstr>
      <vt:lpstr>Conversations  </vt:lpstr>
      <vt:lpstr>Managers Prepare for Conversations </vt:lpstr>
      <vt:lpstr>February Forums </vt:lpstr>
      <vt:lpstr>February All-Campus Forums</vt:lpstr>
      <vt:lpstr>February All-Campus Forums</vt:lpstr>
      <vt:lpstr>Learning Opportunities &amp; Resources</vt:lpstr>
      <vt:lpstr>Where To Turn?</vt:lpstr>
      <vt:lpstr>Benefits Summary Reports: Online </vt:lpstr>
      <vt:lpstr>TTC Project Website</vt:lpstr>
      <vt:lpstr>Questions</vt:lpstr>
    </vt:vector>
  </TitlesOfParts>
  <Company>University of Wisconsin -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Carroll</dc:creator>
  <cp:lastModifiedBy>Julian, Anna</cp:lastModifiedBy>
  <cp:revision>546</cp:revision>
  <cp:lastPrinted>2020-01-17T18:58:23Z</cp:lastPrinted>
  <dcterms:created xsi:type="dcterms:W3CDTF">2019-07-18T23:57:53Z</dcterms:created>
  <dcterms:modified xsi:type="dcterms:W3CDTF">2020-02-10T20:32:41Z</dcterms:modified>
</cp:coreProperties>
</file>