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57" r:id="rId2"/>
    <p:sldId id="268" r:id="rId3"/>
    <p:sldId id="269" r:id="rId4"/>
    <p:sldId id="265" r:id="rId5"/>
    <p:sldId id="270" r:id="rId6"/>
    <p:sldId id="258" r:id="rId7"/>
    <p:sldId id="260" r:id="rId8"/>
    <p:sldId id="259" r:id="rId9"/>
    <p:sldId id="263" r:id="rId10"/>
    <p:sldId id="266"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8">
          <p15:clr>
            <a:srgbClr val="A4A3A4"/>
          </p15:clr>
        </p15:guide>
        <p15:guide id="2" orient="horz" pos="536">
          <p15:clr>
            <a:srgbClr val="A4A3A4"/>
          </p15:clr>
        </p15:guide>
        <p15:guide id="3" pos="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100"/>
    <a:srgbClr val="538094"/>
    <a:srgbClr val="9BBCC6"/>
    <a:srgbClr val="D8CFA7"/>
    <a:srgbClr val="CAC29C"/>
    <a:srgbClr val="B70000"/>
    <a:srgbClr val="B70014"/>
    <a:srgbClr val="7B0000"/>
    <a:srgbClr val="DB001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12" autoAdjust="0"/>
    <p:restoredTop sz="94660"/>
  </p:normalViewPr>
  <p:slideViewPr>
    <p:cSldViewPr snapToGrid="0" snapToObjects="1">
      <p:cViewPr varScale="1">
        <p:scale>
          <a:sx n="117" d="100"/>
          <a:sy n="117" d="100"/>
        </p:scale>
        <p:origin x="348" y="114"/>
      </p:cViewPr>
      <p:guideLst>
        <p:guide orient="horz" pos="968"/>
        <p:guide orient="horz" pos="536"/>
        <p:guide pos="45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localhost\Users\chadshorter\Documents\Work%20DoIT\Eval\Canvas%20migration%20needs\Canvas%20Migration%20Needs%20Assessmen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72007691465101E-2"/>
          <c:y val="0.17609259259259299"/>
          <c:w val="0.90820883358967897"/>
          <c:h val="0.71558107319918296"/>
        </c:manualLayout>
      </c:layout>
      <c:barChart>
        <c:barDir val="col"/>
        <c:grouping val="stacked"/>
        <c:varyColors val="0"/>
        <c:ser>
          <c:idx val="0"/>
          <c:order val="0"/>
          <c:tx>
            <c:strRef>
              <c:f>Timing!$J$2</c:f>
              <c:strCache>
                <c:ptCount val="1"/>
                <c:pt idx="0">
                  <c:v>ENGR</c:v>
                </c:pt>
              </c:strCache>
            </c:strRef>
          </c:tx>
          <c:spPr>
            <a:solidFill>
              <a:schemeClr val="accent1"/>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Timing!$K$2:$N$2</c:f>
              <c:numCache>
                <c:formatCode>0</c:formatCode>
                <c:ptCount val="4"/>
                <c:pt idx="0">
                  <c:v>27.45</c:v>
                </c:pt>
                <c:pt idx="1">
                  <c:v>192.15</c:v>
                </c:pt>
                <c:pt idx="2">
                  <c:v>247.05</c:v>
                </c:pt>
                <c:pt idx="3">
                  <c:v>82.35</c:v>
                </c:pt>
              </c:numCache>
            </c:numRef>
          </c:val>
        </c:ser>
        <c:ser>
          <c:idx val="1"/>
          <c:order val="1"/>
          <c:tx>
            <c:strRef>
              <c:f>Timing!$J$3</c:f>
              <c:strCache>
                <c:ptCount val="1"/>
                <c:pt idx="0">
                  <c:v>SMPH</c:v>
                </c:pt>
              </c:strCache>
            </c:strRef>
          </c:tx>
          <c:spPr>
            <a:solidFill>
              <a:schemeClr val="accent2"/>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Timing!$K$3:$N$3</c:f>
              <c:numCache>
                <c:formatCode>0</c:formatCode>
                <c:ptCount val="4"/>
                <c:pt idx="0">
                  <c:v>28.75</c:v>
                </c:pt>
                <c:pt idx="1">
                  <c:v>28.75</c:v>
                </c:pt>
                <c:pt idx="2">
                  <c:v>28.75</c:v>
                </c:pt>
                <c:pt idx="3">
                  <c:v>28.75</c:v>
                </c:pt>
              </c:numCache>
            </c:numRef>
          </c:val>
        </c:ser>
        <c:ser>
          <c:idx val="2"/>
          <c:order val="2"/>
          <c:tx>
            <c:strRef>
              <c:f>Timing!$J$4</c:f>
              <c:strCache>
                <c:ptCount val="1"/>
                <c:pt idx="0">
                  <c:v>SoEd</c:v>
                </c:pt>
              </c:strCache>
            </c:strRef>
          </c:tx>
          <c:spPr>
            <a:solidFill>
              <a:schemeClr val="accent3"/>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Timing!$K$4:$N$4</c:f>
              <c:numCache>
                <c:formatCode>0</c:formatCode>
                <c:ptCount val="4"/>
                <c:pt idx="0">
                  <c:v>40.900000000000013</c:v>
                </c:pt>
                <c:pt idx="1">
                  <c:v>102.25</c:v>
                </c:pt>
                <c:pt idx="2">
                  <c:v>143.15</c:v>
                </c:pt>
                <c:pt idx="3">
                  <c:v>122.7</c:v>
                </c:pt>
              </c:numCache>
            </c:numRef>
          </c:val>
        </c:ser>
        <c:ser>
          <c:idx val="3"/>
          <c:order val="3"/>
          <c:tx>
            <c:strRef>
              <c:f>Timing!$J$5</c:f>
              <c:strCache>
                <c:ptCount val="1"/>
                <c:pt idx="0">
                  <c:v>SoHE</c:v>
                </c:pt>
              </c:strCache>
            </c:strRef>
          </c:tx>
          <c:spPr>
            <a:solidFill>
              <a:schemeClr val="accent4"/>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Timing!$K$5:$N$5</c:f>
              <c:numCache>
                <c:formatCode>0</c:formatCode>
                <c:ptCount val="4"/>
                <c:pt idx="0">
                  <c:v>0.81</c:v>
                </c:pt>
                <c:pt idx="1">
                  <c:v>12.15</c:v>
                </c:pt>
                <c:pt idx="2">
                  <c:v>40.5</c:v>
                </c:pt>
                <c:pt idx="3">
                  <c:v>16.2</c:v>
                </c:pt>
              </c:numCache>
            </c:numRef>
          </c:val>
        </c:ser>
        <c:ser>
          <c:idx val="4"/>
          <c:order val="4"/>
          <c:tx>
            <c:strRef>
              <c:f>Timing!$J$6</c:f>
              <c:strCache>
                <c:ptCount val="1"/>
                <c:pt idx="0">
                  <c:v>VetMed</c:v>
                </c:pt>
              </c:strCache>
            </c:strRef>
          </c:tx>
          <c:spPr>
            <a:solidFill>
              <a:schemeClr val="accent5"/>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Timing!$K$6:$N$6</c:f>
              <c:numCache>
                <c:formatCode>0</c:formatCode>
                <c:ptCount val="4"/>
                <c:pt idx="0">
                  <c:v>1.3</c:v>
                </c:pt>
                <c:pt idx="1">
                  <c:v>3.9</c:v>
                </c:pt>
                <c:pt idx="2">
                  <c:v>16.899999999999999</c:v>
                </c:pt>
                <c:pt idx="3">
                  <c:v>3.9</c:v>
                </c:pt>
              </c:numCache>
            </c:numRef>
          </c:val>
        </c:ser>
        <c:ser>
          <c:idx val="5"/>
          <c:order val="5"/>
          <c:tx>
            <c:strRef>
              <c:f>Timing!$J$7</c:f>
              <c:strCache>
                <c:ptCount val="1"/>
                <c:pt idx="0">
                  <c:v>Nelson</c:v>
                </c:pt>
              </c:strCache>
            </c:strRef>
          </c:tx>
          <c:spPr>
            <a:solidFill>
              <a:schemeClr val="accent6"/>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Timing!$K$7:$N$7</c:f>
              <c:numCache>
                <c:formatCode>0</c:formatCode>
                <c:ptCount val="4"/>
                <c:pt idx="0">
                  <c:v>4</c:v>
                </c:pt>
                <c:pt idx="1">
                  <c:v>10</c:v>
                </c:pt>
                <c:pt idx="2">
                  <c:v>16</c:v>
                </c:pt>
                <c:pt idx="3">
                  <c:v>10</c:v>
                </c:pt>
              </c:numCache>
            </c:numRef>
          </c:val>
        </c:ser>
        <c:ser>
          <c:idx val="6"/>
          <c:order val="6"/>
          <c:tx>
            <c:strRef>
              <c:f>Timing!$J$8</c:f>
              <c:strCache>
                <c:ptCount val="1"/>
                <c:pt idx="0">
                  <c:v>Pharmacy</c:v>
                </c:pt>
              </c:strCache>
            </c:strRef>
          </c:tx>
          <c:spPr>
            <a:solidFill>
              <a:schemeClr val="accent1">
                <a:lumMod val="60000"/>
              </a:schemeClr>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Timing!$K$8:$N$8</c:f>
              <c:numCache>
                <c:formatCode>0</c:formatCode>
                <c:ptCount val="4"/>
                <c:pt idx="0">
                  <c:v>6.1000000000000014</c:v>
                </c:pt>
                <c:pt idx="1">
                  <c:v>15.25</c:v>
                </c:pt>
                <c:pt idx="2">
                  <c:v>24.4</c:v>
                </c:pt>
                <c:pt idx="3">
                  <c:v>15.25</c:v>
                </c:pt>
              </c:numCache>
            </c:numRef>
          </c:val>
        </c:ser>
        <c:ser>
          <c:idx val="7"/>
          <c:order val="7"/>
          <c:tx>
            <c:strRef>
              <c:f>Timing!$J$9</c:f>
              <c:strCache>
                <c:ptCount val="1"/>
                <c:pt idx="0">
                  <c:v>Law</c:v>
                </c:pt>
              </c:strCache>
            </c:strRef>
          </c:tx>
          <c:spPr>
            <a:solidFill>
              <a:schemeClr val="accent2">
                <a:lumMod val="60000"/>
              </a:schemeClr>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Timing!$K$9:$N$9</c:f>
              <c:numCache>
                <c:formatCode>0</c:formatCode>
                <c:ptCount val="4"/>
                <c:pt idx="0">
                  <c:v>13.8</c:v>
                </c:pt>
                <c:pt idx="1">
                  <c:v>20.7</c:v>
                </c:pt>
                <c:pt idx="2">
                  <c:v>20.7</c:v>
                </c:pt>
                <c:pt idx="3">
                  <c:v>13.8</c:v>
                </c:pt>
              </c:numCache>
            </c:numRef>
          </c:val>
        </c:ser>
        <c:ser>
          <c:idx val="8"/>
          <c:order val="8"/>
          <c:tx>
            <c:strRef>
              <c:f>Timing!$J$10</c:f>
              <c:strCache>
                <c:ptCount val="1"/>
                <c:pt idx="0">
                  <c:v>WSoB</c:v>
                </c:pt>
              </c:strCache>
            </c:strRef>
          </c:tx>
          <c:spPr>
            <a:solidFill>
              <a:schemeClr val="accent3">
                <a:lumMod val="60000"/>
              </a:schemeClr>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Timing!$K$10:$N$10</c:f>
              <c:numCache>
                <c:formatCode>0</c:formatCode>
                <c:ptCount val="4"/>
                <c:pt idx="0">
                  <c:v>32.200000000000003</c:v>
                </c:pt>
                <c:pt idx="1">
                  <c:v>96.6</c:v>
                </c:pt>
                <c:pt idx="2">
                  <c:v>128.80000000000001</c:v>
                </c:pt>
                <c:pt idx="3">
                  <c:v>64.400000000000006</c:v>
                </c:pt>
              </c:numCache>
            </c:numRef>
          </c:val>
        </c:ser>
        <c:ser>
          <c:idx val="9"/>
          <c:order val="9"/>
          <c:tx>
            <c:strRef>
              <c:f>Timing!$J$11</c:f>
              <c:strCache>
                <c:ptCount val="1"/>
                <c:pt idx="0">
                  <c:v>CALS</c:v>
                </c:pt>
              </c:strCache>
            </c:strRef>
          </c:tx>
          <c:spPr>
            <a:solidFill>
              <a:schemeClr val="accent4">
                <a:lumMod val="60000"/>
              </a:schemeClr>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Timing!$K$11:$N$11</c:f>
              <c:numCache>
                <c:formatCode>0</c:formatCode>
                <c:ptCount val="4"/>
                <c:pt idx="0">
                  <c:v>5.8000000000000007</c:v>
                </c:pt>
                <c:pt idx="1">
                  <c:v>104.4</c:v>
                </c:pt>
                <c:pt idx="2">
                  <c:v>104.4</c:v>
                </c:pt>
                <c:pt idx="3">
                  <c:v>17.399999999999999</c:v>
                </c:pt>
              </c:numCache>
            </c:numRef>
          </c:val>
        </c:ser>
        <c:ser>
          <c:idx val="10"/>
          <c:order val="10"/>
          <c:tx>
            <c:strRef>
              <c:f>Timing!$J$12</c:f>
              <c:strCache>
                <c:ptCount val="1"/>
                <c:pt idx="0">
                  <c:v>Nursing</c:v>
                </c:pt>
              </c:strCache>
            </c:strRef>
          </c:tx>
          <c:spPr>
            <a:solidFill>
              <a:schemeClr val="accent5">
                <a:lumMod val="60000"/>
              </a:schemeClr>
            </a:solidFill>
            <a:ln>
              <a:noFill/>
            </a:ln>
            <a:effectLst/>
          </c:spPr>
          <c:invertIfNegative val="0"/>
          <c:dLbls>
            <c:delete val="1"/>
          </c:dLbls>
          <c:cat>
            <c:strRef>
              <c:f>Timing!$K$1:$N$1</c:f>
              <c:strCache>
                <c:ptCount val="4"/>
                <c:pt idx="0">
                  <c:v>Fall 16</c:v>
                </c:pt>
                <c:pt idx="1">
                  <c:v>Spring 17</c:v>
                </c:pt>
                <c:pt idx="2">
                  <c:v>Fall 17</c:v>
                </c:pt>
                <c:pt idx="3">
                  <c:v>Spring 18</c:v>
                </c:pt>
              </c:strCache>
            </c:strRef>
          </c:cat>
          <c:val>
            <c:numRef>
              <c:f>Timing!$K$12:$N$12</c:f>
              <c:numCache>
                <c:formatCode>General</c:formatCode>
                <c:ptCount val="4"/>
                <c:pt idx="2" formatCode="0">
                  <c:v>24</c:v>
                </c:pt>
                <c:pt idx="3" formatCode="0">
                  <c:v>24</c:v>
                </c:pt>
              </c:numCache>
            </c:numRef>
          </c:val>
        </c:ser>
        <c:dLbls>
          <c:dLblPos val="ctr"/>
          <c:showLegendKey val="0"/>
          <c:showVal val="1"/>
          <c:showCatName val="0"/>
          <c:showSerName val="0"/>
          <c:showPercent val="0"/>
          <c:showBubbleSize val="0"/>
        </c:dLbls>
        <c:gapWidth val="150"/>
        <c:overlap val="100"/>
        <c:axId val="442819448"/>
        <c:axId val="409803208"/>
      </c:barChart>
      <c:catAx>
        <c:axId val="442819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409803208"/>
        <c:crosses val="autoZero"/>
        <c:auto val="1"/>
        <c:lblAlgn val="ctr"/>
        <c:lblOffset val="100"/>
        <c:noMultiLvlLbl val="0"/>
      </c:catAx>
      <c:valAx>
        <c:axId val="409803208"/>
        <c:scaling>
          <c:orientation val="minMax"/>
          <c:max val="800"/>
        </c:scaling>
        <c:delete val="1"/>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442819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791EE64-1735-1541-8151-20E238C7E146}" type="datetimeFigureOut">
              <a:rPr lang="en-US" smtClean="0"/>
              <a:t>10/10/2016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577619D-E0AE-0543-BAED-0ECD283303C1}" type="slidenum">
              <a:rPr lang="en-US" smtClean="0"/>
              <a:t>‹#›</a:t>
            </a:fld>
            <a:endParaRPr lang="en-US"/>
          </a:p>
        </p:txBody>
      </p:sp>
    </p:spTree>
    <p:extLst>
      <p:ext uri="{BB962C8B-B14F-4D97-AF65-F5344CB8AC3E}">
        <p14:creationId xmlns:p14="http://schemas.microsoft.com/office/powerpoint/2010/main" val="2720890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C860EBB-26C7-6345-80CE-534A418F0ADF}" type="datetimeFigureOut">
              <a:rPr lang="en-US" smtClean="0"/>
              <a:t>10/10/2016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5C22B3-9772-9449-9DDD-A8A895C87C18}" type="slidenum">
              <a:rPr lang="en-US" smtClean="0"/>
              <a:t>‹#›</a:t>
            </a:fld>
            <a:endParaRPr lang="en-US"/>
          </a:p>
        </p:txBody>
      </p:sp>
    </p:spTree>
    <p:extLst>
      <p:ext uri="{BB962C8B-B14F-4D97-AF65-F5344CB8AC3E}">
        <p14:creationId xmlns:p14="http://schemas.microsoft.com/office/powerpoint/2010/main" val="24568161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22531" name="Notes Placeholder 2"/>
          <p:cNvSpPr>
            <a:spLocks noGrp="1"/>
          </p:cNvSpPr>
          <p:nvPr>
            <p:ph type="body" idx="1"/>
          </p:nvPr>
        </p:nvSpPr>
        <p:spPr>
          <a:noFill/>
        </p:spPr>
        <p:txBody>
          <a:bodyPr/>
          <a:lstStyle/>
          <a:p>
            <a:pPr marL="457200" indent="-457200">
              <a:buFontTx/>
              <a:buChar char="•"/>
            </a:pPr>
            <a:r>
              <a:rPr lang="en-US" altLang="en-US" smtClean="0">
                <a:latin typeface="Arial" panose="020B0604020202020204" pitchFamily="34" charset="0"/>
              </a:rPr>
              <a:t>Why Canvas, why now?</a:t>
            </a:r>
          </a:p>
          <a:p>
            <a:pPr marL="457200" indent="-457200">
              <a:buFontTx/>
              <a:buChar char="•"/>
            </a:pPr>
            <a:r>
              <a:rPr lang="en-US" altLang="en-US" smtClean="0">
                <a:latin typeface="Arial" panose="020B0604020202020204" pitchFamily="34" charset="0"/>
              </a:rPr>
              <a:t>Part of our involvement in a consortium of 11 other like-minded R-1 Universities as part of the Unizin consortium</a:t>
            </a:r>
          </a:p>
        </p:txBody>
      </p:sp>
      <p:sp>
        <p:nvSpPr>
          <p:cNvPr id="22532"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3A4ECE-E6AC-4BED-BA1D-0F8438099C72}" type="slidenum">
              <a:rPr lang="en-US" altLang="en-US"/>
              <a:pPr/>
              <a:t>2</a:t>
            </a:fld>
            <a:endParaRPr lang="en-US" altLang="en-US"/>
          </a:p>
        </p:txBody>
      </p:sp>
    </p:spTree>
    <p:extLst>
      <p:ext uri="{BB962C8B-B14F-4D97-AF65-F5344CB8AC3E}">
        <p14:creationId xmlns:p14="http://schemas.microsoft.com/office/powerpoint/2010/main" val="396892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24579" name="Notes Placeholder 2"/>
          <p:cNvSpPr>
            <a:spLocks noGrp="1"/>
          </p:cNvSpPr>
          <p:nvPr>
            <p:ph type="body" idx="1"/>
          </p:nvPr>
        </p:nvSpPr>
        <p:spPr>
          <a:noFill/>
        </p:spPr>
        <p:txBody>
          <a:bodyPr/>
          <a:lstStyle/>
          <a:p>
            <a:pPr marL="457200" indent="-457200">
              <a:buFontTx/>
              <a:buChar char="•"/>
            </a:pPr>
            <a:r>
              <a:rPr lang="en-US" altLang="en-US" smtClean="0">
                <a:latin typeface="Arial" panose="020B0604020202020204" pitchFamily="34" charset="0"/>
              </a:rPr>
              <a:t>Canvas now fully integrated with the student information system</a:t>
            </a:r>
          </a:p>
          <a:p>
            <a:pPr marL="457200" indent="-457200">
              <a:buFontTx/>
              <a:buChar char="•"/>
            </a:pPr>
            <a:endParaRPr lang="en-US" altLang="en-US" smtClean="0">
              <a:latin typeface="Arial" panose="020B0604020202020204" pitchFamily="34" charset="0"/>
            </a:endParaRPr>
          </a:p>
          <a:p>
            <a:pPr marL="457200" indent="-457200">
              <a:buFontTx/>
              <a:buChar char="•"/>
            </a:pPr>
            <a:r>
              <a:rPr lang="en-US" altLang="en-US" smtClean="0">
                <a:latin typeface="Arial" panose="020B0604020202020204" pitchFamily="34" charset="0"/>
              </a:rPr>
              <a:t>To date, over 650 courses are using Canvas for the fall semester</a:t>
            </a:r>
          </a:p>
          <a:p>
            <a:pPr marL="457200" indent="-457200">
              <a:buFontTx/>
              <a:buChar char="•"/>
            </a:pPr>
            <a:r>
              <a:rPr lang="en-US" altLang="en-US" smtClean="0">
                <a:latin typeface="Arial" panose="020B0604020202020204" pitchFamily="34" charset="0"/>
              </a:rPr>
              <a:t>Engaging</a:t>
            </a:r>
            <a:r>
              <a:rPr lang="is-IS" altLang="en-US" smtClean="0">
                <a:latin typeface="Arial" panose="020B0604020202020204" pitchFamily="34" charset="0"/>
              </a:rPr>
              <a:t>…</a:t>
            </a:r>
          </a:p>
          <a:p>
            <a:pPr marL="1200150" lvl="1" indent="-457200">
              <a:buFontTx/>
              <a:buChar char="•"/>
            </a:pPr>
            <a:r>
              <a:rPr lang="en-US" altLang="en-US" smtClean="0">
                <a:latin typeface="Arial" panose="020B0604020202020204" pitchFamily="34" charset="0"/>
              </a:rPr>
              <a:t> 18, 950 students</a:t>
            </a:r>
          </a:p>
          <a:p>
            <a:pPr marL="1200150" lvl="1" indent="-457200">
              <a:buFontTx/>
              <a:buChar char="•"/>
            </a:pPr>
            <a:r>
              <a:rPr lang="en-US" altLang="en-US" smtClean="0">
                <a:latin typeface="Arial" panose="020B0604020202020204" pitchFamily="34" charset="0"/>
              </a:rPr>
              <a:t>742 faculty and instructional staff</a:t>
            </a:r>
          </a:p>
          <a:p>
            <a:pPr marL="457200" indent="-457200"/>
            <a:endParaRPr lang="en-US" altLang="en-US" smtClean="0">
              <a:latin typeface="Arial" panose="020B0604020202020204" pitchFamily="34" charset="0"/>
            </a:endParaRPr>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AB2191-7CEB-40DA-A069-8B30610A10BF}" type="slidenum">
              <a:rPr lang="en-US" altLang="en-US"/>
              <a:pPr/>
              <a:t>3</a:t>
            </a:fld>
            <a:endParaRPr lang="en-US" altLang="en-US"/>
          </a:p>
        </p:txBody>
      </p:sp>
    </p:spTree>
    <p:extLst>
      <p:ext uri="{BB962C8B-B14F-4D97-AF65-F5344CB8AC3E}">
        <p14:creationId xmlns:p14="http://schemas.microsoft.com/office/powerpoint/2010/main" val="3294093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553123-EAD6-CB42-9883-3B7850331740}" type="slidenum">
              <a:rPr lang="en-US" smtClean="0"/>
              <a:t>7</a:t>
            </a:fld>
            <a:endParaRPr lang="en-US"/>
          </a:p>
        </p:txBody>
      </p:sp>
    </p:spTree>
    <p:extLst>
      <p:ext uri="{BB962C8B-B14F-4D97-AF65-F5344CB8AC3E}">
        <p14:creationId xmlns:p14="http://schemas.microsoft.com/office/powerpoint/2010/main" val="2835795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4" name="Rectangle 23"/>
          <p:cNvSpPr/>
          <p:nvPr userDrawn="1"/>
        </p:nvSpPr>
        <p:spPr>
          <a:xfrm>
            <a:off x="0" y="0"/>
            <a:ext cx="9144000" cy="6858000"/>
          </a:xfrm>
          <a:prstGeom prst="rect">
            <a:avLst/>
          </a:prstGeom>
          <a:solidFill>
            <a:srgbClr val="D8CFA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0" y="0"/>
            <a:ext cx="9144000" cy="6858000"/>
          </a:xfrm>
          <a:prstGeom prst="rect">
            <a:avLst/>
          </a:prstGeom>
          <a:pattFill prst="narHorz">
            <a:fgClr>
              <a:schemeClr val="bg2"/>
            </a:fgClr>
            <a:bgClr>
              <a:srgbClr val="D8CFA7"/>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uwlogo_web_lrg_ct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1130300"/>
            <a:ext cx="5943600" cy="3974592"/>
          </a:xfrm>
          <a:prstGeom prst="rect">
            <a:avLst/>
          </a:prstGeom>
        </p:spPr>
      </p:pic>
    </p:spTree>
    <p:extLst>
      <p:ext uri="{BB962C8B-B14F-4D97-AF65-F5344CB8AC3E}">
        <p14:creationId xmlns:p14="http://schemas.microsoft.com/office/powerpoint/2010/main" val="1940610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74A04-0B0B-7D41-A794-C8C0900C279C}" type="datetime1">
              <a:rPr lang="en-US" smtClean="0"/>
              <a:t>10/10/2016</a:t>
            </a:fld>
            <a:endParaRPr lang="en-US"/>
          </a:p>
        </p:txBody>
      </p:sp>
      <p:sp>
        <p:nvSpPr>
          <p:cNvPr id="3" name="Footer Placeholder 2"/>
          <p:cNvSpPr>
            <a:spLocks noGrp="1"/>
          </p:cNvSpPr>
          <p:nvPr>
            <p:ph type="ftr" sz="quarter" idx="11"/>
          </p:nvPr>
        </p:nvSpPr>
        <p:spPr/>
        <p:txBody>
          <a:bodyPr/>
          <a:lstStyle/>
          <a:p>
            <a:r>
              <a:rPr lang="en-US" smtClean="0"/>
              <a:t>UNIVERSITY OF WISCONSIN</a:t>
            </a:r>
            <a:endParaRPr lang="en-US"/>
          </a:p>
        </p:txBody>
      </p:sp>
      <p:sp>
        <p:nvSpPr>
          <p:cNvPr id="4" name="Slide Number Placeholder 3"/>
          <p:cNvSpPr>
            <a:spLocks noGrp="1"/>
          </p:cNvSpPr>
          <p:nvPr>
            <p:ph type="sldNum" sz="quarter" idx="12"/>
          </p:nvPr>
        </p:nvSpPr>
        <p:spPr/>
        <p:txBody>
          <a:bodyPr/>
          <a:lstStyle/>
          <a:p>
            <a:fld id="{2A9B6F24-B152-E34C-9FEA-21E4BFD4CBE1}" type="slidenum">
              <a:rPr lang="en-US" smtClean="0"/>
              <a:t>‹#›</a:t>
            </a:fld>
            <a:endParaRPr lang="en-US"/>
          </a:p>
        </p:txBody>
      </p:sp>
    </p:spTree>
    <p:extLst>
      <p:ext uri="{BB962C8B-B14F-4D97-AF65-F5344CB8AC3E}">
        <p14:creationId xmlns:p14="http://schemas.microsoft.com/office/powerpoint/2010/main" val="32172461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3900" y="850900"/>
            <a:ext cx="2832100" cy="584200"/>
          </a:xfrm>
        </p:spPr>
        <p:txBody>
          <a:bodyPr anchor="t">
            <a:normAutofit/>
          </a:bodyPr>
          <a:lstStyle>
            <a:lvl1pPr algn="l">
              <a:defRPr sz="1800" b="1"/>
            </a:lvl1pPr>
          </a:lstStyle>
          <a:p>
            <a:r>
              <a:rPr lang="en-US" smtClean="0"/>
              <a:t>Click to edit Master title style</a:t>
            </a:r>
            <a:endParaRPr lang="en-US" dirty="0"/>
          </a:p>
        </p:txBody>
      </p:sp>
      <p:sp>
        <p:nvSpPr>
          <p:cNvPr id="3" name="Content Placeholder 2"/>
          <p:cNvSpPr>
            <a:spLocks noGrp="1"/>
          </p:cNvSpPr>
          <p:nvPr>
            <p:ph idx="1"/>
          </p:nvPr>
        </p:nvSpPr>
        <p:spPr>
          <a:xfrm>
            <a:off x="3810000" y="850900"/>
            <a:ext cx="4584700" cy="5275263"/>
          </a:xfrm>
        </p:spPr>
        <p:txBody>
          <a:bodyPr/>
          <a:lstStyle>
            <a:lvl1pPr marL="228600" indent="-228600">
              <a:spcBef>
                <a:spcPts val="0"/>
              </a:spcBef>
              <a:spcAft>
                <a:spcPts val="600"/>
              </a:spcAft>
              <a:defRPr sz="2200" baseline="0"/>
            </a:lvl1pPr>
            <a:lvl2pPr marL="502920" indent="-228600">
              <a:spcBef>
                <a:spcPts val="0"/>
              </a:spcBef>
              <a:spcAft>
                <a:spcPts val="600"/>
              </a:spcAft>
              <a:defRPr sz="1900" baseline="0"/>
            </a:lvl2pPr>
            <a:lvl3pPr marL="731520" indent="-182880">
              <a:spcBef>
                <a:spcPts val="0"/>
              </a:spcBef>
              <a:spcAft>
                <a:spcPts val="600"/>
              </a:spcAft>
              <a:defRPr sz="1700" baseline="0"/>
            </a:lvl3pPr>
            <a:lvl4pPr marL="1005840" indent="-182880">
              <a:spcBef>
                <a:spcPts val="0"/>
              </a:spcBef>
              <a:spcAft>
                <a:spcPts val="600"/>
              </a:spcAft>
              <a:defRPr sz="1500"/>
            </a:lvl4pPr>
            <a:lvl5pPr marL="1600200" indent="-182880">
              <a:spcBef>
                <a:spcPts val="984"/>
              </a:spcBef>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723900" y="1549400"/>
            <a:ext cx="2832100" cy="4576763"/>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7B8659-8215-9E4E-ADBA-5733C87DFF1E}" type="datetime1">
              <a:rPr lang="en-US" smtClean="0"/>
              <a:t>10/10/2016</a:t>
            </a:fld>
            <a:endParaRPr lang="en-US"/>
          </a:p>
        </p:txBody>
      </p:sp>
      <p:sp>
        <p:nvSpPr>
          <p:cNvPr id="6" name="Footer Placeholder 5"/>
          <p:cNvSpPr>
            <a:spLocks noGrp="1"/>
          </p:cNvSpPr>
          <p:nvPr>
            <p:ph type="ftr" sz="quarter" idx="11"/>
          </p:nvPr>
        </p:nvSpPr>
        <p:spPr/>
        <p:txBody>
          <a:bodyPr/>
          <a:lstStyle/>
          <a:p>
            <a:r>
              <a:rPr lang="en-US" smtClean="0"/>
              <a:t>UNIVERSITY OF WISCONSIN</a:t>
            </a:r>
            <a:endParaRPr lang="en-US"/>
          </a:p>
        </p:txBody>
      </p:sp>
      <p:sp>
        <p:nvSpPr>
          <p:cNvPr id="7" name="Slide Number Placeholder 6"/>
          <p:cNvSpPr>
            <a:spLocks noGrp="1"/>
          </p:cNvSpPr>
          <p:nvPr>
            <p:ph type="sldNum" sz="quarter" idx="12"/>
          </p:nvPr>
        </p:nvSpPr>
        <p:spPr/>
        <p:txBody>
          <a:bodyPr/>
          <a:lstStyle/>
          <a:p>
            <a:fld id="{2A9B6F24-B152-E34C-9FEA-21E4BFD4CBE1}" type="slidenum">
              <a:rPr lang="en-US" smtClean="0"/>
              <a:t>‹#›</a:t>
            </a:fld>
            <a:endParaRPr lang="en-US"/>
          </a:p>
        </p:txBody>
      </p:sp>
    </p:spTree>
    <p:extLst>
      <p:ext uri="{BB962C8B-B14F-4D97-AF65-F5344CB8AC3E}">
        <p14:creationId xmlns:p14="http://schemas.microsoft.com/office/powerpoint/2010/main" val="266064784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ctr">
              <a:defRPr sz="2000" b="0"/>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486400"/>
            <a:ext cx="5486400" cy="6858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23CB2-4118-2A49-8675-BE35D1BD7473}" type="datetime1">
              <a:rPr lang="en-US" smtClean="0"/>
              <a:t>10/10/2016</a:t>
            </a:fld>
            <a:endParaRPr lang="en-US"/>
          </a:p>
        </p:txBody>
      </p:sp>
      <p:sp>
        <p:nvSpPr>
          <p:cNvPr id="6" name="Footer Placeholder 5"/>
          <p:cNvSpPr>
            <a:spLocks noGrp="1"/>
          </p:cNvSpPr>
          <p:nvPr>
            <p:ph type="ftr" sz="quarter" idx="11"/>
          </p:nvPr>
        </p:nvSpPr>
        <p:spPr/>
        <p:txBody>
          <a:bodyPr/>
          <a:lstStyle/>
          <a:p>
            <a:r>
              <a:rPr lang="en-US" smtClean="0"/>
              <a:t>UNIVERSITY OF WISCONSIN</a:t>
            </a:r>
            <a:endParaRPr lang="en-US"/>
          </a:p>
        </p:txBody>
      </p:sp>
      <p:sp>
        <p:nvSpPr>
          <p:cNvPr id="7" name="Slide Number Placeholder 6"/>
          <p:cNvSpPr>
            <a:spLocks noGrp="1"/>
          </p:cNvSpPr>
          <p:nvPr>
            <p:ph type="sldNum" sz="quarter" idx="12"/>
          </p:nvPr>
        </p:nvSpPr>
        <p:spPr/>
        <p:txBody>
          <a:bodyPr/>
          <a:lstStyle/>
          <a:p>
            <a:fld id="{2A9B6F24-B152-E34C-9FEA-21E4BFD4CBE1}" type="slidenum">
              <a:rPr lang="en-US" smtClean="0"/>
              <a:t>‹#›</a:t>
            </a:fld>
            <a:endParaRPr lang="en-US"/>
          </a:p>
        </p:txBody>
      </p:sp>
    </p:spTree>
    <p:extLst>
      <p:ext uri="{BB962C8B-B14F-4D97-AF65-F5344CB8AC3E}">
        <p14:creationId xmlns:p14="http://schemas.microsoft.com/office/powerpoint/2010/main" val="38724801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371600" y="3651250"/>
            <a:ext cx="6400800" cy="1752600"/>
          </a:xfrm>
        </p:spPr>
        <p:txBody>
          <a:bodyPr>
            <a:normAutofit/>
          </a:bodyPr>
          <a:lstStyle>
            <a:lvl1pPr marL="0" indent="0" algn="ctr">
              <a:buNone/>
              <a:defRPr sz="28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9E4813-09D2-C540-A507-9CBBCBB06524}" type="datetime1">
              <a:rPr lang="en-US" smtClean="0"/>
              <a:t>10/10/2016</a:t>
            </a:fld>
            <a:endParaRPr lang="en-US"/>
          </a:p>
        </p:txBody>
      </p:sp>
      <p:sp>
        <p:nvSpPr>
          <p:cNvPr id="5" name="Footer Placeholder 4"/>
          <p:cNvSpPr>
            <a:spLocks noGrp="1"/>
          </p:cNvSpPr>
          <p:nvPr>
            <p:ph type="ftr" sz="quarter" idx="11"/>
          </p:nvPr>
        </p:nvSpPr>
        <p:spPr/>
        <p:txBody>
          <a:bodyPr/>
          <a:lstStyle/>
          <a:p>
            <a:r>
              <a:rPr lang="en-US" smtClean="0"/>
              <a:t>UNIVERSITY OF WISCONSIN</a:t>
            </a:r>
            <a:endParaRPr lang="en-US"/>
          </a:p>
        </p:txBody>
      </p:sp>
      <p:sp>
        <p:nvSpPr>
          <p:cNvPr id="6" name="Slide Number Placeholder 5"/>
          <p:cNvSpPr>
            <a:spLocks noGrp="1"/>
          </p:cNvSpPr>
          <p:nvPr>
            <p:ph type="sldNum" sz="quarter" idx="12"/>
          </p:nvPr>
        </p:nvSpPr>
        <p:spPr/>
        <p:txBody>
          <a:bodyPr/>
          <a:lstStyle/>
          <a:p>
            <a:fld id="{2A9B6F24-B152-E34C-9FEA-21E4BFD4CBE1}" type="slidenum">
              <a:rPr lang="en-US" smtClean="0"/>
              <a:t>‹#›</a:t>
            </a:fld>
            <a:endParaRPr lang="en-US"/>
          </a:p>
        </p:txBody>
      </p:sp>
    </p:spTree>
    <p:extLst>
      <p:ext uri="{BB962C8B-B14F-4D97-AF65-F5344CB8AC3E}">
        <p14:creationId xmlns:p14="http://schemas.microsoft.com/office/powerpoint/2010/main" val="38321710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Snip Single Corner Rectangle 6"/>
          <p:cNvSpPr/>
          <p:nvPr userDrawn="1"/>
        </p:nvSpPr>
        <p:spPr>
          <a:xfrm>
            <a:off x="381000" y="381000"/>
            <a:ext cx="8343900" cy="5981700"/>
          </a:xfrm>
          <a:prstGeom prst="snip1Rect">
            <a:avLst/>
          </a:prstGeom>
          <a:gradFill flip="none" rotWithShape="1">
            <a:gsLst>
              <a:gs pos="30000">
                <a:srgbClr val="B70000"/>
              </a:gs>
              <a:gs pos="100000">
                <a:srgbClr val="7B0000"/>
              </a:gs>
            </a:gsLst>
            <a:lin ang="6900000" scaled="0"/>
            <a:tileRect/>
          </a:gradFill>
          <a:ln w="3175" cmpd="sng">
            <a:noFill/>
          </a:ln>
          <a:effectLst>
            <a:outerShdw blurRad="76200" dist="25400" dir="4800000" algn="tl" rotWithShape="0">
              <a:prstClr val="black">
                <a:alpha val="22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651250"/>
            <a:ext cx="6400800" cy="1752600"/>
          </a:xfrm>
        </p:spPr>
        <p:txBody>
          <a:bodyP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9E4813-09D2-C540-A507-9CBBCBB06524}" type="datetime1">
              <a:rPr lang="en-US" smtClean="0"/>
              <a:t>10/10/2016</a:t>
            </a:fld>
            <a:endParaRPr lang="en-US"/>
          </a:p>
        </p:txBody>
      </p:sp>
      <p:sp>
        <p:nvSpPr>
          <p:cNvPr id="5" name="Footer Placeholder 4"/>
          <p:cNvSpPr>
            <a:spLocks noGrp="1"/>
          </p:cNvSpPr>
          <p:nvPr>
            <p:ph type="ftr" sz="quarter" idx="11"/>
          </p:nvPr>
        </p:nvSpPr>
        <p:spPr/>
        <p:txBody>
          <a:bodyPr/>
          <a:lstStyle/>
          <a:p>
            <a:r>
              <a:rPr lang="en-US" smtClean="0"/>
              <a:t>UNIVERSITY OF WISCONSIN</a:t>
            </a:r>
            <a:endParaRPr lang="en-US"/>
          </a:p>
        </p:txBody>
      </p:sp>
      <p:sp>
        <p:nvSpPr>
          <p:cNvPr id="6" name="Slide Number Placeholder 5"/>
          <p:cNvSpPr>
            <a:spLocks noGrp="1"/>
          </p:cNvSpPr>
          <p:nvPr>
            <p:ph type="sldNum" sz="quarter" idx="12"/>
          </p:nvPr>
        </p:nvSpPr>
        <p:spPr/>
        <p:txBody>
          <a:bodyPr/>
          <a:lstStyle/>
          <a:p>
            <a:fld id="{2A9B6F24-B152-E34C-9FEA-21E4BFD4CBE1}" type="slidenum">
              <a:rPr lang="en-US" smtClean="0"/>
              <a:t>‹#›</a:t>
            </a:fld>
            <a:endParaRPr lang="en-US"/>
          </a:p>
        </p:txBody>
      </p:sp>
    </p:spTree>
    <p:extLst>
      <p:ext uri="{BB962C8B-B14F-4D97-AF65-F5344CB8AC3E}">
        <p14:creationId xmlns:p14="http://schemas.microsoft.com/office/powerpoint/2010/main" val="13336846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2D82203E-3B6D-FA49-8E1E-049124E0D205}" type="datetime1">
              <a:rPr lang="en-US" smtClean="0"/>
              <a:t>10/10/2016</a:t>
            </a:fld>
            <a:endParaRPr lang="en-US"/>
          </a:p>
        </p:txBody>
      </p:sp>
      <p:sp>
        <p:nvSpPr>
          <p:cNvPr id="5" name="Footer Placeholder 4"/>
          <p:cNvSpPr>
            <a:spLocks noGrp="1"/>
          </p:cNvSpPr>
          <p:nvPr>
            <p:ph type="ftr" sz="quarter" idx="11"/>
          </p:nvPr>
        </p:nvSpPr>
        <p:spPr/>
        <p:txBody>
          <a:bodyPr/>
          <a:lstStyle/>
          <a:p>
            <a:r>
              <a:rPr lang="en-US" smtClean="0"/>
              <a:t>UNIVERSITY OF WISCONSIN</a:t>
            </a:r>
            <a:endParaRPr lang="en-US"/>
          </a:p>
        </p:txBody>
      </p:sp>
      <p:sp>
        <p:nvSpPr>
          <p:cNvPr id="6" name="Slide Number Placeholder 5"/>
          <p:cNvSpPr>
            <a:spLocks noGrp="1"/>
          </p:cNvSpPr>
          <p:nvPr>
            <p:ph type="sldNum" sz="quarter" idx="12"/>
          </p:nvPr>
        </p:nvSpPr>
        <p:spPr/>
        <p:txBody>
          <a:bodyPr/>
          <a:lstStyle/>
          <a:p>
            <a:fld id="{2A9B6F24-B152-E34C-9FEA-21E4BFD4CBE1}" type="slidenum">
              <a:rPr lang="en-US" smtClean="0"/>
              <a:t>‹#›</a:t>
            </a:fld>
            <a:endParaRPr lang="en-US"/>
          </a:p>
        </p:txBody>
      </p:sp>
    </p:spTree>
    <p:extLst>
      <p:ext uri="{BB962C8B-B14F-4D97-AF65-F5344CB8AC3E}">
        <p14:creationId xmlns:p14="http://schemas.microsoft.com/office/powerpoint/2010/main" val="12708189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2203E-3B6D-FA49-8E1E-049124E0D205}" type="datetime1">
              <a:rPr lang="en-US" smtClean="0"/>
              <a:t>10/10/2016</a:t>
            </a:fld>
            <a:endParaRPr lang="en-US"/>
          </a:p>
        </p:txBody>
      </p:sp>
      <p:sp>
        <p:nvSpPr>
          <p:cNvPr id="5" name="Footer Placeholder 4"/>
          <p:cNvSpPr>
            <a:spLocks noGrp="1"/>
          </p:cNvSpPr>
          <p:nvPr>
            <p:ph type="ftr" sz="quarter" idx="11"/>
          </p:nvPr>
        </p:nvSpPr>
        <p:spPr/>
        <p:txBody>
          <a:bodyPr/>
          <a:lstStyle/>
          <a:p>
            <a:r>
              <a:rPr lang="en-US" smtClean="0"/>
              <a:t>UNIVERSITY OF WISCONSIN</a:t>
            </a:r>
            <a:endParaRPr lang="en-US"/>
          </a:p>
        </p:txBody>
      </p:sp>
      <p:sp>
        <p:nvSpPr>
          <p:cNvPr id="6" name="Slide Number Placeholder 5"/>
          <p:cNvSpPr>
            <a:spLocks noGrp="1"/>
          </p:cNvSpPr>
          <p:nvPr>
            <p:ph type="sldNum" sz="quarter" idx="12"/>
          </p:nvPr>
        </p:nvSpPr>
        <p:spPr/>
        <p:txBody>
          <a:bodyPr/>
          <a:lstStyle/>
          <a:p>
            <a:fld id="{2A9B6F24-B152-E34C-9FEA-21E4BFD4CBE1}" type="slidenum">
              <a:rPr lang="en-US" smtClean="0"/>
              <a:t>‹#›</a:t>
            </a:fld>
            <a:endParaRPr lang="en-US"/>
          </a:p>
        </p:txBody>
      </p:sp>
    </p:spTree>
    <p:extLst>
      <p:ext uri="{BB962C8B-B14F-4D97-AF65-F5344CB8AC3E}">
        <p14:creationId xmlns:p14="http://schemas.microsoft.com/office/powerpoint/2010/main" val="27145846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ctr">
              <a:defRPr sz="3000" b="0" i="0" kern="1200" cap="all" spc="40"/>
            </a:lvl1pPr>
          </a:lstStyle>
          <a:p>
            <a:r>
              <a:rPr lang="en-US" smtClean="0"/>
              <a:t>Click to edit Master title style</a:t>
            </a:r>
            <a:endParaRPr lang="en-US" dirty="0"/>
          </a:p>
        </p:txBody>
      </p:sp>
      <p:sp>
        <p:nvSpPr>
          <p:cNvPr id="3" name="Text Placeholder 2"/>
          <p:cNvSpPr>
            <a:spLocks noGrp="1"/>
          </p:cNvSpPr>
          <p:nvPr>
            <p:ph type="body" idx="1"/>
          </p:nvPr>
        </p:nvSpPr>
        <p:spPr>
          <a:xfrm>
            <a:off x="722313" y="2830513"/>
            <a:ext cx="7772400" cy="1500187"/>
          </a:xfrm>
        </p:spPr>
        <p:txBody>
          <a:bodyPr anchor="b">
            <a:normAutofit/>
          </a:bodyPr>
          <a:lstStyle>
            <a:lvl1pPr marL="0" indent="0" algn="ctr">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937D68-77DF-C540-811C-6229D4C967FD}" type="datetime1">
              <a:rPr lang="en-US" smtClean="0"/>
              <a:t>10/10/2016</a:t>
            </a:fld>
            <a:endParaRPr lang="en-US"/>
          </a:p>
        </p:txBody>
      </p:sp>
      <p:sp>
        <p:nvSpPr>
          <p:cNvPr id="5" name="Footer Placeholder 4"/>
          <p:cNvSpPr>
            <a:spLocks noGrp="1"/>
          </p:cNvSpPr>
          <p:nvPr>
            <p:ph type="ftr" sz="quarter" idx="11"/>
          </p:nvPr>
        </p:nvSpPr>
        <p:spPr/>
        <p:txBody>
          <a:bodyPr/>
          <a:lstStyle/>
          <a:p>
            <a:r>
              <a:rPr lang="en-US" smtClean="0"/>
              <a:t>UNIVERSITY OF WISCONSIN</a:t>
            </a:r>
            <a:endParaRPr lang="en-US"/>
          </a:p>
        </p:txBody>
      </p:sp>
      <p:sp>
        <p:nvSpPr>
          <p:cNvPr id="6" name="Slide Number Placeholder 5"/>
          <p:cNvSpPr>
            <a:spLocks noGrp="1"/>
          </p:cNvSpPr>
          <p:nvPr>
            <p:ph type="sldNum" sz="quarter" idx="12"/>
          </p:nvPr>
        </p:nvSpPr>
        <p:spPr/>
        <p:txBody>
          <a:bodyPr/>
          <a:lstStyle/>
          <a:p>
            <a:fld id="{2A9B6F24-B152-E34C-9FEA-21E4BFD4CBE1}" type="slidenum">
              <a:rPr lang="en-US" smtClean="0"/>
              <a:t>‹#›</a:t>
            </a:fld>
            <a:endParaRPr lang="en-US"/>
          </a:p>
        </p:txBody>
      </p:sp>
    </p:spTree>
    <p:extLst>
      <p:ext uri="{BB962C8B-B14F-4D97-AF65-F5344CB8AC3E}">
        <p14:creationId xmlns:p14="http://schemas.microsoft.com/office/powerpoint/2010/main" val="21305699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3900" y="1557912"/>
            <a:ext cx="3632200" cy="4411663"/>
          </a:xfrm>
        </p:spPr>
        <p:txBody>
          <a:bodyPr/>
          <a:lstStyle>
            <a:lvl1pPr marL="182880" indent="-182880">
              <a:spcBef>
                <a:spcPts val="0"/>
              </a:spcBef>
              <a:spcAft>
                <a:spcPts val="600"/>
              </a:spcAft>
              <a:defRPr sz="2000"/>
            </a:lvl1pPr>
            <a:lvl2pPr marL="457200" indent="-182880">
              <a:spcBef>
                <a:spcPts val="0"/>
              </a:spcBef>
              <a:spcAft>
                <a:spcPts val="600"/>
              </a:spcAft>
              <a:buClr>
                <a:srgbClr val="B70000"/>
              </a:buClr>
              <a:defRPr sz="1800"/>
            </a:lvl2pPr>
            <a:lvl3pPr marL="640080" indent="-182880">
              <a:spcBef>
                <a:spcPts val="0"/>
              </a:spcBef>
              <a:spcAft>
                <a:spcPts val="600"/>
              </a:spcAft>
              <a:defRPr sz="1600" baseline="0"/>
            </a:lvl3pPr>
            <a:lvl4pPr marL="868680" indent="-182880">
              <a:spcBef>
                <a:spcPts val="0"/>
              </a:spcBef>
              <a:spcAft>
                <a:spcPts val="600"/>
              </a:spcAft>
              <a:defRPr sz="1400" baseline="0"/>
            </a:lvl4pPr>
            <a:lvl5pPr marL="1417320" indent="-137160">
              <a:spcBef>
                <a:spcPts val="0"/>
              </a:spcBef>
              <a:spcAft>
                <a:spcPts val="600"/>
              </a:spcAft>
              <a:defRPr sz="17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13300" y="1542630"/>
            <a:ext cx="3619500" cy="4411663"/>
          </a:xfrm>
        </p:spPr>
        <p:txBody>
          <a:bodyPr/>
          <a:lstStyle>
            <a:lvl1pPr marL="182880" indent="-182880">
              <a:spcBef>
                <a:spcPts val="0"/>
              </a:spcBef>
              <a:spcAft>
                <a:spcPts val="600"/>
              </a:spcAft>
              <a:defRPr sz="2000"/>
            </a:lvl1pPr>
            <a:lvl2pPr marL="457200" indent="-182880">
              <a:spcBef>
                <a:spcPts val="0"/>
              </a:spcBef>
              <a:spcAft>
                <a:spcPts val="600"/>
              </a:spcAft>
              <a:defRPr sz="1800" baseline="0"/>
            </a:lvl2pPr>
            <a:lvl3pPr marL="640080" indent="-182880">
              <a:spcBef>
                <a:spcPts val="0"/>
              </a:spcBef>
              <a:spcAft>
                <a:spcPts val="600"/>
              </a:spcAft>
              <a:defRPr sz="1600" baseline="0"/>
            </a:lvl3pPr>
            <a:lvl4pPr marL="868680" indent="-182880">
              <a:spcBef>
                <a:spcPts val="0"/>
              </a:spcBef>
              <a:spcAft>
                <a:spcPts val="600"/>
              </a:spcAft>
              <a:defRPr sz="1400" baseline="0"/>
            </a:lvl4pPr>
            <a:lvl5pPr marL="1417320" indent="-137160">
              <a:spcBef>
                <a:spcPts val="0"/>
              </a:spcBef>
              <a:spcAft>
                <a:spcPts val="600"/>
              </a:spcAft>
              <a:defRPr sz="17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p>
            <a:fld id="{B6E59DCB-3A6E-BB4B-8F8E-DC261F32ECF0}" type="datetime1">
              <a:rPr lang="en-US" smtClean="0"/>
              <a:t>10/10/2016</a:t>
            </a:fld>
            <a:endParaRPr lang="en-US"/>
          </a:p>
        </p:txBody>
      </p:sp>
      <p:sp>
        <p:nvSpPr>
          <p:cNvPr id="6" name="Footer Placeholder 5"/>
          <p:cNvSpPr>
            <a:spLocks noGrp="1"/>
          </p:cNvSpPr>
          <p:nvPr>
            <p:ph type="ftr" sz="quarter" idx="11"/>
          </p:nvPr>
        </p:nvSpPr>
        <p:spPr/>
        <p:txBody>
          <a:bodyPr/>
          <a:lstStyle/>
          <a:p>
            <a:r>
              <a:rPr lang="en-US" smtClean="0"/>
              <a:t>UNIVERSITY OF WISCONSIN</a:t>
            </a:r>
            <a:endParaRPr lang="en-US"/>
          </a:p>
        </p:txBody>
      </p:sp>
      <p:sp>
        <p:nvSpPr>
          <p:cNvPr id="7" name="Slide Number Placeholder 6"/>
          <p:cNvSpPr>
            <a:spLocks noGrp="1"/>
          </p:cNvSpPr>
          <p:nvPr>
            <p:ph type="sldNum" sz="quarter" idx="12"/>
          </p:nvPr>
        </p:nvSpPr>
        <p:spPr/>
        <p:txBody>
          <a:bodyPr/>
          <a:lstStyle/>
          <a:p>
            <a:fld id="{2A9B6F24-B152-E34C-9FEA-21E4BFD4CBE1}" type="slidenum">
              <a:rPr lang="en-US" smtClean="0"/>
              <a:t>‹#›</a:t>
            </a:fld>
            <a:endParaRPr lang="en-US"/>
          </a:p>
        </p:txBody>
      </p:sp>
      <p:cxnSp>
        <p:nvCxnSpPr>
          <p:cNvPr id="9" name="Straight Connector 8"/>
          <p:cNvCxnSpPr/>
          <p:nvPr userDrawn="1"/>
        </p:nvCxnSpPr>
        <p:spPr>
          <a:xfrm>
            <a:off x="4584700" y="1714500"/>
            <a:ext cx="0" cy="4411663"/>
          </a:xfrm>
          <a:prstGeom prst="line">
            <a:avLst/>
          </a:prstGeom>
          <a:ln w="6350" cmpd="sng">
            <a:solidFill>
              <a:srgbClr val="CAC29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72006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23900" y="1536700"/>
            <a:ext cx="3632200" cy="571501"/>
          </a:xfrm>
        </p:spPr>
        <p:txBody>
          <a:bodyPr anchor="t" anchorCtr="0">
            <a:normAutofit/>
          </a:bodyPr>
          <a:lstStyle>
            <a:lvl1pPr marL="0" indent="0">
              <a:buNone/>
              <a:defRPr sz="1800" b="1">
                <a:solidFill>
                  <a:srgbClr val="B7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009372"/>
            <a:ext cx="3632200" cy="3840162"/>
          </a:xfrm>
        </p:spPr>
        <p:txBody>
          <a:bodyPr/>
          <a:lstStyle>
            <a:lvl1pPr marL="182880" indent="-182880">
              <a:spcBef>
                <a:spcPts val="0"/>
              </a:spcBef>
              <a:spcAft>
                <a:spcPts val="600"/>
              </a:spcAft>
              <a:defRPr sz="1600" baseline="0"/>
            </a:lvl1pPr>
            <a:lvl2pPr marL="411480" indent="-182880">
              <a:spcBef>
                <a:spcPts val="0"/>
              </a:spcBef>
              <a:spcAft>
                <a:spcPts val="600"/>
              </a:spcAft>
              <a:defRPr sz="1500" baseline="0"/>
            </a:lvl2pPr>
            <a:lvl3pPr marL="640080" indent="-182880">
              <a:spcBef>
                <a:spcPts val="0"/>
              </a:spcBef>
              <a:spcAft>
                <a:spcPts val="600"/>
              </a:spcAft>
              <a:defRPr sz="1400" baseline="0"/>
            </a:lvl3pPr>
            <a:lvl4pPr marL="822960" indent="-182880">
              <a:spcBef>
                <a:spcPts val="0"/>
              </a:spcBef>
              <a:spcAft>
                <a:spcPts val="600"/>
              </a:spcAft>
              <a:defRPr sz="1300" baseline="0"/>
            </a:lvl4pPr>
            <a:lvl5pPr marL="1371600" indent="-182880">
              <a:spcBef>
                <a:spcPts val="0"/>
              </a:spcBef>
              <a:spcAft>
                <a:spcPts val="600"/>
              </a:spcAf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4787900" y="1543313"/>
            <a:ext cx="3683000" cy="571502"/>
          </a:xfrm>
        </p:spPr>
        <p:txBody>
          <a:bodyPr anchor="t">
            <a:normAutofit/>
          </a:bodyPr>
          <a:lstStyle>
            <a:lvl1pPr marL="0" indent="0">
              <a:buNone/>
              <a:defRPr sz="1800" b="1">
                <a:solidFill>
                  <a:srgbClr val="B7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87900" y="2009373"/>
            <a:ext cx="3683000" cy="3840161"/>
          </a:xfrm>
        </p:spPr>
        <p:txBody>
          <a:bodyPr/>
          <a:lstStyle>
            <a:lvl1pPr marL="182880" indent="-182880">
              <a:spcBef>
                <a:spcPts val="0"/>
              </a:spcBef>
              <a:spcAft>
                <a:spcPts val="600"/>
              </a:spcAft>
              <a:defRPr sz="1600"/>
            </a:lvl1pPr>
            <a:lvl2pPr marL="411480" indent="-182880">
              <a:spcBef>
                <a:spcPts val="0"/>
              </a:spcBef>
              <a:spcAft>
                <a:spcPts val="600"/>
              </a:spcAft>
              <a:defRPr sz="1500"/>
            </a:lvl2pPr>
            <a:lvl3pPr marL="640080" indent="-182880">
              <a:spcBef>
                <a:spcPts val="0"/>
              </a:spcBef>
              <a:spcAft>
                <a:spcPts val="600"/>
              </a:spcAft>
              <a:defRPr sz="1400" baseline="0"/>
            </a:lvl3pPr>
            <a:lvl4pPr marL="868680" indent="-182880">
              <a:spcBef>
                <a:spcPts val="0"/>
              </a:spcBef>
              <a:spcAft>
                <a:spcPts val="600"/>
              </a:spcAft>
              <a:defRPr sz="1300"/>
            </a:lvl4pPr>
            <a:lvl5pPr marL="1371600" indent="-182880">
              <a:spcBef>
                <a:spcPts val="0"/>
              </a:spcBef>
              <a:spcAft>
                <a:spcPts val="600"/>
              </a:spcAf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6"/>
          <p:cNvSpPr>
            <a:spLocks noGrp="1"/>
          </p:cNvSpPr>
          <p:nvPr>
            <p:ph type="dt" sz="half" idx="10"/>
          </p:nvPr>
        </p:nvSpPr>
        <p:spPr/>
        <p:txBody>
          <a:bodyPr/>
          <a:lstStyle/>
          <a:p>
            <a:fld id="{EFF9CBDB-3C0F-E84A-A1F1-C2F9FBF126D6}" type="datetime1">
              <a:rPr lang="en-US" smtClean="0"/>
              <a:t>10/10/2016</a:t>
            </a:fld>
            <a:endParaRPr lang="en-US"/>
          </a:p>
        </p:txBody>
      </p:sp>
      <p:sp>
        <p:nvSpPr>
          <p:cNvPr id="8" name="Footer Placeholder 7"/>
          <p:cNvSpPr>
            <a:spLocks noGrp="1"/>
          </p:cNvSpPr>
          <p:nvPr>
            <p:ph type="ftr" sz="quarter" idx="11"/>
          </p:nvPr>
        </p:nvSpPr>
        <p:spPr/>
        <p:txBody>
          <a:bodyPr/>
          <a:lstStyle/>
          <a:p>
            <a:r>
              <a:rPr lang="en-US" smtClean="0"/>
              <a:t>UNIVERSITY OF WISCONSIN</a:t>
            </a:r>
            <a:endParaRPr lang="en-US"/>
          </a:p>
        </p:txBody>
      </p:sp>
      <p:sp>
        <p:nvSpPr>
          <p:cNvPr id="9" name="Slide Number Placeholder 8"/>
          <p:cNvSpPr>
            <a:spLocks noGrp="1"/>
          </p:cNvSpPr>
          <p:nvPr>
            <p:ph type="sldNum" sz="quarter" idx="12"/>
          </p:nvPr>
        </p:nvSpPr>
        <p:spPr/>
        <p:txBody>
          <a:bodyPr/>
          <a:lstStyle/>
          <a:p>
            <a:fld id="{2A9B6F24-B152-E34C-9FEA-21E4BFD4CBE1}" type="slidenum">
              <a:rPr lang="en-US" smtClean="0"/>
              <a:t>‹#›</a:t>
            </a:fld>
            <a:endParaRPr lang="en-US"/>
          </a:p>
        </p:txBody>
      </p:sp>
      <p:cxnSp>
        <p:nvCxnSpPr>
          <p:cNvPr id="10" name="Straight Connector 9"/>
          <p:cNvCxnSpPr/>
          <p:nvPr userDrawn="1"/>
        </p:nvCxnSpPr>
        <p:spPr>
          <a:xfrm>
            <a:off x="4584700" y="1543313"/>
            <a:ext cx="0" cy="4582850"/>
          </a:xfrm>
          <a:prstGeom prst="line">
            <a:avLst/>
          </a:prstGeom>
          <a:ln w="6350" cmpd="sng">
            <a:solidFill>
              <a:srgbClr val="CAC29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880571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87D8F4-A2FB-7146-9F6F-62975B95C72E}" type="datetime1">
              <a:rPr lang="en-US" smtClean="0"/>
              <a:t>10/10/2016</a:t>
            </a:fld>
            <a:endParaRPr lang="en-US"/>
          </a:p>
        </p:txBody>
      </p:sp>
      <p:sp>
        <p:nvSpPr>
          <p:cNvPr id="4" name="Footer Placeholder 3"/>
          <p:cNvSpPr>
            <a:spLocks noGrp="1"/>
          </p:cNvSpPr>
          <p:nvPr>
            <p:ph type="ftr" sz="quarter" idx="11"/>
          </p:nvPr>
        </p:nvSpPr>
        <p:spPr/>
        <p:txBody>
          <a:bodyPr/>
          <a:lstStyle/>
          <a:p>
            <a:r>
              <a:rPr lang="en-US" smtClean="0"/>
              <a:t>UNIVERSITY OF WISCONSIN</a:t>
            </a:r>
            <a:endParaRPr lang="en-US"/>
          </a:p>
        </p:txBody>
      </p:sp>
      <p:sp>
        <p:nvSpPr>
          <p:cNvPr id="5" name="Slide Number Placeholder 4"/>
          <p:cNvSpPr>
            <a:spLocks noGrp="1"/>
          </p:cNvSpPr>
          <p:nvPr>
            <p:ph type="sldNum" sz="quarter" idx="12"/>
          </p:nvPr>
        </p:nvSpPr>
        <p:spPr/>
        <p:txBody>
          <a:bodyPr/>
          <a:lstStyle/>
          <a:p>
            <a:fld id="{2A9B6F24-B152-E34C-9FEA-21E4BFD4CBE1}" type="slidenum">
              <a:rPr lang="en-US" smtClean="0"/>
              <a:t>‹#›</a:t>
            </a:fld>
            <a:endParaRPr lang="en-US"/>
          </a:p>
        </p:txBody>
      </p:sp>
    </p:spTree>
    <p:extLst>
      <p:ext uri="{BB962C8B-B14F-4D97-AF65-F5344CB8AC3E}">
        <p14:creationId xmlns:p14="http://schemas.microsoft.com/office/powerpoint/2010/main" val="10384651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narHorz">
          <a:fgClr>
            <a:schemeClr val="bg2"/>
          </a:fgClr>
          <a:bgClr>
            <a:srgbClr val="D8CFA7"/>
          </a:bgClr>
        </a:pattFill>
        <a:effectLst/>
      </p:bgPr>
    </p:bg>
    <p:spTree>
      <p:nvGrpSpPr>
        <p:cNvPr id="1" name=""/>
        <p:cNvGrpSpPr/>
        <p:nvPr/>
      </p:nvGrpSpPr>
      <p:grpSpPr>
        <a:xfrm>
          <a:off x="0" y="0"/>
          <a:ext cx="0" cy="0"/>
          <a:chOff x="0" y="0"/>
          <a:chExt cx="0" cy="0"/>
        </a:xfrm>
      </p:grpSpPr>
      <p:sp>
        <p:nvSpPr>
          <p:cNvPr id="62" name="Snip Single Corner Rectangle 61"/>
          <p:cNvSpPr/>
          <p:nvPr/>
        </p:nvSpPr>
        <p:spPr>
          <a:xfrm>
            <a:off x="381000" y="381000"/>
            <a:ext cx="8343900" cy="5981700"/>
          </a:xfrm>
          <a:prstGeom prst="snip1Rect">
            <a:avLst/>
          </a:prstGeom>
          <a:solidFill>
            <a:srgbClr val="FFFFFF"/>
          </a:solidFill>
          <a:ln w="3175" cmpd="sng">
            <a:solidFill>
              <a:srgbClr val="D8CFA7"/>
            </a:solidFill>
          </a:ln>
          <a:effectLst>
            <a:outerShdw blurRad="76200" dist="25400" dir="4800000" algn="tl" rotWithShape="0">
              <a:prstClr val="black">
                <a:alpha val="22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759227"/>
            <a:ext cx="8331200" cy="1250145"/>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36562" y="1541417"/>
            <a:ext cx="7645475" cy="4208463"/>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Date Placeholder 3"/>
          <p:cNvSpPr>
            <a:spLocks noGrp="1"/>
          </p:cNvSpPr>
          <p:nvPr>
            <p:ph type="dt" sz="half" idx="2"/>
          </p:nvPr>
        </p:nvSpPr>
        <p:spPr>
          <a:xfrm>
            <a:off x="381000" y="6484619"/>
            <a:ext cx="2133600" cy="365125"/>
          </a:xfrm>
          <a:prstGeom prst="rect">
            <a:avLst/>
          </a:prstGeom>
        </p:spPr>
        <p:txBody>
          <a:bodyPr vert="horz" lIns="91440" tIns="45720" rIns="91440" bIns="45720" rtlCol="0" anchor="ctr"/>
          <a:lstStyle>
            <a:lvl1pPr algn="l">
              <a:defRPr sz="1100">
                <a:solidFill>
                  <a:schemeClr val="bg2">
                    <a:lumMod val="50000"/>
                  </a:schemeClr>
                </a:solidFill>
                <a:latin typeface="+mn-lt"/>
              </a:defRPr>
            </a:lvl1pPr>
          </a:lstStyle>
          <a:p>
            <a:fld id="{A28E45D1-02A6-8A4A-9435-3F7535D9836F}" type="datetime1">
              <a:rPr lang="en-US" smtClean="0"/>
              <a:pPr/>
              <a:t>10/10/2016</a:t>
            </a:fld>
            <a:endParaRPr lang="en-US" dirty="0"/>
          </a:p>
        </p:txBody>
      </p:sp>
      <p:sp>
        <p:nvSpPr>
          <p:cNvPr id="5" name="Footer Placeholder 4"/>
          <p:cNvSpPr>
            <a:spLocks noGrp="1"/>
          </p:cNvSpPr>
          <p:nvPr>
            <p:ph type="ftr" sz="quarter" idx="3"/>
          </p:nvPr>
        </p:nvSpPr>
        <p:spPr>
          <a:xfrm>
            <a:off x="3124200" y="6483350"/>
            <a:ext cx="2895600" cy="365125"/>
          </a:xfrm>
          <a:prstGeom prst="rect">
            <a:avLst/>
          </a:prstGeom>
        </p:spPr>
        <p:txBody>
          <a:bodyPr vert="horz" lIns="91440" tIns="45720" rIns="91440" bIns="45720" rtlCol="0" anchor="ctr"/>
          <a:lstStyle>
            <a:lvl1pPr algn="ctr">
              <a:defRPr sz="1100">
                <a:solidFill>
                  <a:srgbClr val="B70000"/>
                </a:solidFill>
                <a:latin typeface="+mn-lt"/>
              </a:defRPr>
            </a:lvl1pPr>
          </a:lstStyle>
          <a:p>
            <a:r>
              <a:rPr lang="en-US" dirty="0" smtClean="0"/>
              <a:t>UNIVERSITY OF WISCONSIN</a:t>
            </a:r>
            <a:endParaRPr lang="en-US" dirty="0"/>
          </a:p>
        </p:txBody>
      </p:sp>
      <p:sp>
        <p:nvSpPr>
          <p:cNvPr id="6" name="Slide Number Placeholder 5"/>
          <p:cNvSpPr>
            <a:spLocks noGrp="1"/>
          </p:cNvSpPr>
          <p:nvPr>
            <p:ph type="sldNum" sz="quarter" idx="4"/>
          </p:nvPr>
        </p:nvSpPr>
        <p:spPr>
          <a:xfrm>
            <a:off x="6654800" y="6483350"/>
            <a:ext cx="2133600" cy="365125"/>
          </a:xfrm>
          <a:prstGeom prst="rect">
            <a:avLst/>
          </a:prstGeom>
        </p:spPr>
        <p:txBody>
          <a:bodyPr vert="horz" lIns="91440" tIns="45720" rIns="91440" bIns="45720" rtlCol="0" anchor="ctr"/>
          <a:lstStyle>
            <a:lvl1pPr algn="r">
              <a:defRPr sz="1100">
                <a:solidFill>
                  <a:schemeClr val="bg2">
                    <a:lumMod val="50000"/>
                  </a:schemeClr>
                </a:solidFill>
              </a:defRPr>
            </a:lvl1pPr>
          </a:lstStyle>
          <a:p>
            <a:fld id="{2A9B6F24-B152-E34C-9FEA-21E4BFD4CBE1}" type="slidenum">
              <a:rPr lang="en-US" smtClean="0"/>
              <a:pPr/>
              <a:t>‹#›</a:t>
            </a:fld>
            <a:endParaRPr lang="en-US" dirty="0"/>
          </a:p>
        </p:txBody>
      </p:sp>
      <p:pic>
        <p:nvPicPr>
          <p:cNvPr id="7" name="Picture 6" descr="uwcrest_web_sm.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462772" y="187727"/>
            <a:ext cx="524256" cy="816864"/>
          </a:xfrm>
          <a:prstGeom prst="rect">
            <a:avLst/>
          </a:prstGeom>
        </p:spPr>
      </p:pic>
    </p:spTree>
    <p:extLst>
      <p:ext uri="{BB962C8B-B14F-4D97-AF65-F5344CB8AC3E}">
        <p14:creationId xmlns:p14="http://schemas.microsoft.com/office/powerpoint/2010/main" val="88160792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50"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Lst>
  <p:timing>
    <p:tnLst>
      <p:par>
        <p:cTn id="1" dur="indefinite" restart="never" nodeType="tmRoot"/>
      </p:par>
    </p:tnLst>
  </p:timing>
  <p:hf hdr="0"/>
  <p:txStyles>
    <p:titleStyle>
      <a:lvl1pPr algn="ctr" defTabSz="457200" rtl="0" eaLnBrk="1" latinLnBrk="0" hangingPunct="1">
        <a:spcBef>
          <a:spcPct val="0"/>
        </a:spcBef>
        <a:buNone/>
        <a:defRPr sz="3400" kern="1200">
          <a:solidFill>
            <a:srgbClr val="B70000"/>
          </a:solidFill>
          <a:effectLst>
            <a:outerShdw blurRad="57150" dist="25400" dir="2700000" algn="tl" rotWithShape="0">
              <a:srgbClr val="000000">
                <a:alpha val="30000"/>
              </a:srgbClr>
            </a:outerShdw>
          </a:effectLst>
          <a:latin typeface="+mj-lt"/>
          <a:ea typeface="+mj-ea"/>
          <a:cs typeface="+mj-cs"/>
        </a:defRPr>
      </a:lvl1pPr>
    </p:titleStyle>
    <p:bodyStyle>
      <a:lvl1pPr marL="342900" indent="-342900" algn="l" defTabSz="457200" rtl="0" eaLnBrk="1" latinLnBrk="0" hangingPunct="1">
        <a:spcBef>
          <a:spcPct val="20000"/>
        </a:spcBef>
        <a:buClr>
          <a:srgbClr val="B70000"/>
        </a:buClr>
        <a:buSzPct val="90000"/>
        <a:buFont typeface="Wingdings" charset="2"/>
        <a:buChar char="§"/>
        <a:defRPr sz="2400" kern="1200" baseline="0">
          <a:solidFill>
            <a:schemeClr val="tx1">
              <a:lumMod val="75000"/>
              <a:lumOff val="25000"/>
            </a:schemeClr>
          </a:solidFill>
          <a:latin typeface="+mn-lt"/>
          <a:ea typeface="+mn-ea"/>
          <a:cs typeface="+mn-cs"/>
        </a:defRPr>
      </a:lvl1pPr>
      <a:lvl2pPr marL="649224" indent="-285750" algn="l" defTabSz="457200" rtl="0" eaLnBrk="1" latinLnBrk="0" hangingPunct="1">
        <a:spcBef>
          <a:spcPct val="20000"/>
        </a:spcBef>
        <a:buClr>
          <a:srgbClr val="B70000"/>
        </a:buClr>
        <a:buSzPct val="90000"/>
        <a:buFont typeface="Wingdings" charset="2"/>
        <a:buChar char="§"/>
        <a:defRPr sz="2100" kern="1200" baseline="0">
          <a:solidFill>
            <a:schemeClr val="tx1">
              <a:lumMod val="75000"/>
              <a:lumOff val="25000"/>
            </a:schemeClr>
          </a:solidFill>
          <a:latin typeface="+mn-lt"/>
          <a:ea typeface="+mn-ea"/>
          <a:cs typeface="+mn-cs"/>
        </a:defRPr>
      </a:lvl2pPr>
      <a:lvl3pPr marL="868680" indent="-228600" algn="l" defTabSz="457200" rtl="0" eaLnBrk="1" latinLnBrk="0" hangingPunct="1">
        <a:spcBef>
          <a:spcPct val="20000"/>
        </a:spcBef>
        <a:buClr>
          <a:srgbClr val="B70000"/>
        </a:buClr>
        <a:buSzPct val="90000"/>
        <a:buFont typeface="Wingdings" charset="2"/>
        <a:buChar char="§"/>
        <a:defRPr sz="1900" kern="1200">
          <a:solidFill>
            <a:schemeClr val="tx1">
              <a:lumMod val="75000"/>
              <a:lumOff val="25000"/>
            </a:schemeClr>
          </a:solidFill>
          <a:latin typeface="+mn-lt"/>
          <a:ea typeface="+mn-ea"/>
          <a:cs typeface="+mn-cs"/>
        </a:defRPr>
      </a:lvl3pPr>
      <a:lvl4pPr marL="1143000" indent="-228600" algn="l" defTabSz="457200" rtl="0" eaLnBrk="1" latinLnBrk="0" hangingPunct="1">
        <a:spcBef>
          <a:spcPct val="20000"/>
        </a:spcBef>
        <a:buClr>
          <a:schemeClr val="tx1">
            <a:lumMod val="50000"/>
            <a:lumOff val="50000"/>
          </a:schemeClr>
        </a:buClr>
        <a:buSzPct val="90000"/>
        <a:buFont typeface="Wingdings" charset="2"/>
        <a:buChar char="§"/>
        <a:defRPr sz="1700" kern="1200" baseline="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Clr>
          <a:schemeClr val="tx1">
            <a:lumMod val="50000"/>
            <a:lumOff val="50000"/>
          </a:schemeClr>
        </a:buClr>
        <a:buSzPct val="90000"/>
        <a:buFont typeface="Wingdings" charset="2"/>
        <a:buChar char="§"/>
        <a:defRPr sz="1800" kern="1200">
          <a:solidFill>
            <a:schemeClr val="tx1">
              <a:lumMod val="75000"/>
              <a:lumOff val="25000"/>
            </a:schemeClr>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8" Type="http://schemas.openxmlformats.org/officeDocument/2006/relationships/hyperlink" Target="https://community.canvaslms.com/docs/DOC-3891" TargetMode="External"/><Relationship Id="rId3" Type="http://schemas.openxmlformats.org/officeDocument/2006/relationships/hyperlink" Target="mailto:learnUWsupport@doit.wisc.edu" TargetMode="External"/><Relationship Id="rId7" Type="http://schemas.openxmlformats.org/officeDocument/2006/relationships/hyperlink" Target="https://community.canvaslms.com/docs/DOC-4131" TargetMode="External"/><Relationship Id="rId2" Type="http://schemas.openxmlformats.org/officeDocument/2006/relationships/hyperlink" Target="https://canvasinfo.wisc.edu/" TargetMode="External"/><Relationship Id="rId1" Type="http://schemas.openxmlformats.org/officeDocument/2006/relationships/slideLayout" Target="../slideLayouts/slideLayout4.xml"/><Relationship Id="rId6" Type="http://schemas.openxmlformats.org/officeDocument/2006/relationships/hyperlink" Target="https://kb.wisc.edu/uwmadcanvas" TargetMode="External"/><Relationship Id="rId5" Type="http://schemas.openxmlformats.org/officeDocument/2006/relationships/hyperlink" Target="https://canvas.wisc.edu/courses/255" TargetMode="External"/><Relationship Id="rId4" Type="http://schemas.openxmlformats.org/officeDocument/2006/relationships/hyperlink" Target="https://canvasinfo.wisc.edu/contac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Canvas Transition Project Overview</a:t>
            </a:r>
            <a:endParaRPr lang="en-US" dirty="0"/>
          </a:p>
        </p:txBody>
      </p:sp>
      <p:sp>
        <p:nvSpPr>
          <p:cNvPr id="3" name="Subtitle 2"/>
          <p:cNvSpPr>
            <a:spLocks noGrp="1"/>
          </p:cNvSpPr>
          <p:nvPr>
            <p:ph type="subTitle" idx="1"/>
          </p:nvPr>
        </p:nvSpPr>
        <p:spPr>
          <a:xfrm>
            <a:off x="1371600" y="4001476"/>
            <a:ext cx="6400800" cy="1402373"/>
          </a:xfrm>
        </p:spPr>
        <p:txBody>
          <a:bodyPr>
            <a:normAutofit/>
          </a:bodyPr>
          <a:lstStyle/>
          <a:p>
            <a:r>
              <a:rPr lang="en-US" sz="1400" dirty="0" smtClean="0"/>
              <a:t>Brian </a:t>
            </a:r>
            <a:r>
              <a:rPr lang="en-US" sz="1400" dirty="0" err="1" smtClean="0"/>
              <a:t>McNurlen</a:t>
            </a:r>
            <a:r>
              <a:rPr lang="en-US" sz="1400" dirty="0" smtClean="0"/>
              <a:t>, </a:t>
            </a:r>
            <a:r>
              <a:rPr lang="en-US" sz="1400" dirty="0" err="1" smtClean="0"/>
              <a:t>DoIT</a:t>
            </a:r>
            <a:r>
              <a:rPr lang="en-US" sz="1400" dirty="0" smtClean="0"/>
              <a:t> Academic Technology</a:t>
            </a:r>
          </a:p>
          <a:p>
            <a:r>
              <a:rPr lang="en-US" sz="1400" dirty="0" smtClean="0"/>
              <a:t>Elizabeth Harris, College of Engineering &amp; UW Madison Moodle Service</a:t>
            </a:r>
            <a:endParaRPr lang="en-US" sz="1400" dirty="0"/>
          </a:p>
        </p:txBody>
      </p:sp>
      <p:sp>
        <p:nvSpPr>
          <p:cNvPr id="4" name="Date Placeholder 3"/>
          <p:cNvSpPr>
            <a:spLocks noGrp="1"/>
          </p:cNvSpPr>
          <p:nvPr>
            <p:ph type="dt" sz="half" idx="10"/>
          </p:nvPr>
        </p:nvSpPr>
        <p:spPr/>
        <p:txBody>
          <a:bodyPr/>
          <a:lstStyle/>
          <a:p>
            <a:fld id="{499E4813-09D2-C540-A507-9CBBCBB06524}" type="datetime1">
              <a:rPr lang="en-US" smtClean="0"/>
              <a:t>10/10/2016</a:t>
            </a:fld>
            <a:endParaRPr lang="en-US"/>
          </a:p>
        </p:txBody>
      </p:sp>
      <p:sp>
        <p:nvSpPr>
          <p:cNvPr id="5" name="Footer Placeholder 4"/>
          <p:cNvSpPr>
            <a:spLocks noGrp="1"/>
          </p:cNvSpPr>
          <p:nvPr>
            <p:ph type="ftr" sz="quarter" idx="11"/>
          </p:nvPr>
        </p:nvSpPr>
        <p:spPr/>
        <p:txBody>
          <a:bodyPr/>
          <a:lstStyle/>
          <a:p>
            <a:r>
              <a:rPr lang="en-US" smtClean="0"/>
              <a:t>UNIVERSITY OF WISCONSIN</a:t>
            </a:r>
            <a:endParaRPr lang="en-US"/>
          </a:p>
        </p:txBody>
      </p:sp>
      <p:sp>
        <p:nvSpPr>
          <p:cNvPr id="6" name="Slide Number Placeholder 5"/>
          <p:cNvSpPr>
            <a:spLocks noGrp="1"/>
          </p:cNvSpPr>
          <p:nvPr>
            <p:ph type="sldNum" sz="quarter" idx="12"/>
          </p:nvPr>
        </p:nvSpPr>
        <p:spPr/>
        <p:txBody>
          <a:bodyPr/>
          <a:lstStyle/>
          <a:p>
            <a:fld id="{2A9B6F24-B152-E34C-9FEA-21E4BFD4CBE1}" type="slidenum">
              <a:rPr lang="en-US" smtClean="0"/>
              <a:t>1</a:t>
            </a:fld>
            <a:endParaRPr lang="en-US"/>
          </a:p>
        </p:txBody>
      </p:sp>
    </p:spTree>
    <p:extLst>
      <p:ext uri="{BB962C8B-B14F-4D97-AF65-F5344CB8AC3E}">
        <p14:creationId xmlns:p14="http://schemas.microsoft.com/office/powerpoint/2010/main" val="1026986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9534"/>
            <a:ext cx="8331200" cy="1250145"/>
          </a:xfrm>
        </p:spPr>
        <p:txBody>
          <a:bodyPr/>
          <a:lstStyle/>
          <a:p>
            <a:r>
              <a:rPr lang="en-US" dirty="0" smtClean="0"/>
              <a:t>Questions or Comments?</a:t>
            </a:r>
            <a:endParaRPr lang="en-US" dirty="0"/>
          </a:p>
        </p:txBody>
      </p:sp>
      <p:sp>
        <p:nvSpPr>
          <p:cNvPr id="3" name="Content Placeholder 2"/>
          <p:cNvSpPr>
            <a:spLocks noGrp="1"/>
          </p:cNvSpPr>
          <p:nvPr>
            <p:ph idx="1"/>
          </p:nvPr>
        </p:nvSpPr>
        <p:spPr>
          <a:xfrm>
            <a:off x="736562" y="3938954"/>
            <a:ext cx="7645475" cy="1810926"/>
          </a:xfrm>
        </p:spPr>
        <p:txBody>
          <a:bodyPr>
            <a:normAutofit/>
          </a:bodyPr>
          <a:lstStyle/>
          <a:p>
            <a:pPr algn="ctr"/>
            <a:r>
              <a:rPr lang="en-US" sz="2000" dirty="0" smtClean="0"/>
              <a:t>Brian </a:t>
            </a:r>
            <a:r>
              <a:rPr lang="en-US" sz="2000" dirty="0" err="1" smtClean="0"/>
              <a:t>McNurlen</a:t>
            </a:r>
            <a:r>
              <a:rPr lang="en-US" sz="2000" dirty="0" smtClean="0"/>
              <a:t>: Brian.Mcnurlen@wisc.edu</a:t>
            </a:r>
          </a:p>
          <a:p>
            <a:pPr algn="ctr"/>
            <a:r>
              <a:rPr lang="en-US" sz="2000" dirty="0" smtClean="0"/>
              <a:t>Elizabeth Harris: Elizabeth.Harris@wisc.edu</a:t>
            </a:r>
            <a:endParaRPr lang="en-US" sz="2000" dirty="0"/>
          </a:p>
        </p:txBody>
      </p:sp>
      <p:sp>
        <p:nvSpPr>
          <p:cNvPr id="4" name="Date Placeholder 3"/>
          <p:cNvSpPr>
            <a:spLocks noGrp="1"/>
          </p:cNvSpPr>
          <p:nvPr>
            <p:ph type="dt" sz="half" idx="10"/>
          </p:nvPr>
        </p:nvSpPr>
        <p:spPr/>
        <p:txBody>
          <a:bodyPr/>
          <a:lstStyle/>
          <a:p>
            <a:fld id="{2D82203E-3B6D-FA49-8E1E-049124E0D205}" type="datetime1">
              <a:rPr lang="en-US" smtClean="0"/>
              <a:t>10/10/2016</a:t>
            </a:fld>
            <a:endParaRPr lang="en-US"/>
          </a:p>
        </p:txBody>
      </p:sp>
      <p:sp>
        <p:nvSpPr>
          <p:cNvPr id="5" name="Footer Placeholder 4"/>
          <p:cNvSpPr>
            <a:spLocks noGrp="1"/>
          </p:cNvSpPr>
          <p:nvPr>
            <p:ph type="ftr" sz="quarter" idx="11"/>
          </p:nvPr>
        </p:nvSpPr>
        <p:spPr/>
        <p:txBody>
          <a:bodyPr/>
          <a:lstStyle/>
          <a:p>
            <a:r>
              <a:rPr lang="en-US" smtClean="0"/>
              <a:t>UNIVERSITY OF WISCONSIN</a:t>
            </a:r>
            <a:endParaRPr lang="en-US"/>
          </a:p>
        </p:txBody>
      </p:sp>
      <p:sp>
        <p:nvSpPr>
          <p:cNvPr id="6" name="Slide Number Placeholder 5"/>
          <p:cNvSpPr>
            <a:spLocks noGrp="1"/>
          </p:cNvSpPr>
          <p:nvPr>
            <p:ph type="sldNum" sz="quarter" idx="12"/>
          </p:nvPr>
        </p:nvSpPr>
        <p:spPr/>
        <p:txBody>
          <a:bodyPr/>
          <a:lstStyle/>
          <a:p>
            <a:fld id="{2A9B6F24-B152-E34C-9FEA-21E4BFD4CBE1}" type="slidenum">
              <a:rPr lang="en-US" smtClean="0"/>
              <a:t>10</a:t>
            </a:fld>
            <a:endParaRPr lang="en-US"/>
          </a:p>
        </p:txBody>
      </p:sp>
    </p:spTree>
    <p:extLst>
      <p:ext uri="{BB962C8B-B14F-4D97-AF65-F5344CB8AC3E}">
        <p14:creationId xmlns:p14="http://schemas.microsoft.com/office/powerpoint/2010/main" val="147590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Background</a:t>
            </a:r>
            <a:endParaRPr lang="en-US" sz="4400" dirty="0"/>
          </a:p>
        </p:txBody>
      </p:sp>
      <p:sp>
        <p:nvSpPr>
          <p:cNvPr id="14339" name="Content Placeholder 2"/>
          <p:cNvSpPr>
            <a:spLocks noGrp="1"/>
          </p:cNvSpPr>
          <p:nvPr>
            <p:ph idx="1"/>
          </p:nvPr>
        </p:nvSpPr>
        <p:spPr>
          <a:xfrm>
            <a:off x="736600" y="1905000"/>
            <a:ext cx="7645400" cy="3902075"/>
          </a:xfrm>
        </p:spPr>
        <p:txBody>
          <a:bodyPr>
            <a:normAutofit/>
          </a:bodyPr>
          <a:lstStyle/>
          <a:p>
            <a:pPr marL="457200" indent="-457200">
              <a:buFont typeface="Arial" charset="0"/>
              <a:buChar char="•"/>
              <a:defRPr/>
            </a:pPr>
            <a:r>
              <a:rPr lang="en-US" altLang="en-US" dirty="0" smtClean="0"/>
              <a:t>Move to Canvas is part of a larger </a:t>
            </a:r>
            <a:r>
              <a:rPr lang="en-US" altLang="en-US" dirty="0" smtClean="0"/>
              <a:t>strategy to assume </a:t>
            </a:r>
            <a:r>
              <a:rPr lang="en-US" altLang="en-US" dirty="0" smtClean="0"/>
              <a:t>control of our own data and T&amp;L tools</a:t>
            </a:r>
          </a:p>
          <a:p>
            <a:pPr marL="1085850" lvl="1" indent="-342900">
              <a:defRPr/>
            </a:pPr>
            <a:r>
              <a:rPr lang="en-US" altLang="en-US" dirty="0" smtClean="0"/>
              <a:t>Tools that adhere to standards</a:t>
            </a:r>
          </a:p>
          <a:p>
            <a:pPr marL="1085850" lvl="1" indent="-342900">
              <a:defRPr/>
            </a:pPr>
            <a:r>
              <a:rPr lang="en-US" altLang="en-US" dirty="0" smtClean="0"/>
              <a:t>Interoperable with other tools and systems</a:t>
            </a:r>
            <a:endParaRPr lang="en-US" altLang="en-US" dirty="0"/>
          </a:p>
          <a:p>
            <a:pPr marL="457200" indent="-457200">
              <a:buFont typeface="Arial" charset="0"/>
              <a:buChar char="•"/>
              <a:defRPr/>
            </a:pPr>
            <a:r>
              <a:rPr lang="en-US" altLang="en-US" dirty="0"/>
              <a:t>Further develop student digital ecosystem</a:t>
            </a:r>
          </a:p>
          <a:p>
            <a:pPr marL="457200" indent="-457200">
              <a:buFont typeface="Arial" charset="0"/>
              <a:buChar char="•"/>
              <a:defRPr/>
            </a:pPr>
            <a:r>
              <a:rPr lang="en-US" altLang="en-US" dirty="0" smtClean="0"/>
              <a:t>Satisfy strong student desire for one LMS</a:t>
            </a:r>
          </a:p>
          <a:p>
            <a:pPr marL="457200" indent="-457200">
              <a:buFont typeface="Arial" charset="0"/>
              <a:buChar char="•"/>
              <a:defRPr/>
            </a:pPr>
            <a:r>
              <a:rPr lang="en-US" altLang="en-US" dirty="0"/>
              <a:t>Discontinue campus support for D2L and Moodle by </a:t>
            </a:r>
            <a:r>
              <a:rPr lang="en-US" altLang="en-US" dirty="0" smtClean="0"/>
              <a:t>Summer 2018 </a:t>
            </a:r>
            <a:endParaRPr lang="en-US" altLang="en-US" dirty="0" smtClean="0"/>
          </a:p>
        </p:txBody>
      </p:sp>
      <p:sp>
        <p:nvSpPr>
          <p:cNvPr id="143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70000"/>
              </a:buClr>
              <a:buSzPct val="90000"/>
              <a:buFont typeface="Wingdings" panose="05000000000000000000" pitchFamily="2" charset="2"/>
              <a:buChar char="§"/>
              <a:defRPr sz="2800">
                <a:solidFill>
                  <a:srgbClr val="404040"/>
                </a:solidFill>
                <a:latin typeface="Georgia" panose="02040502050405020303" pitchFamily="18" charset="0"/>
              </a:defRPr>
            </a:lvl1pPr>
            <a:lvl2pPr marL="742950" indent="-285750">
              <a:spcBef>
                <a:spcPct val="20000"/>
              </a:spcBef>
              <a:buClr>
                <a:srgbClr val="B70000"/>
              </a:buClr>
              <a:buSzPct val="90000"/>
              <a:buFont typeface="Wingdings" panose="05000000000000000000" pitchFamily="2" charset="2"/>
              <a:buChar char="§"/>
              <a:defRPr sz="2400">
                <a:solidFill>
                  <a:srgbClr val="404040"/>
                </a:solidFill>
                <a:latin typeface="Georgia" panose="02040502050405020303" pitchFamily="18" charset="0"/>
                <a:ea typeface="ＭＳ Ｐゴシック" panose="020B0600070205080204" pitchFamily="34" charset="-128"/>
              </a:defRPr>
            </a:lvl2pPr>
            <a:lvl3pPr marL="1143000" indent="-228600">
              <a:spcBef>
                <a:spcPct val="20000"/>
              </a:spcBef>
              <a:buClr>
                <a:srgbClr val="B70000"/>
              </a:buClr>
              <a:buSzPct val="90000"/>
              <a:buFont typeface="Wingdings" panose="05000000000000000000" pitchFamily="2" charset="2"/>
              <a:buChar char="§"/>
              <a:defRPr sz="2200">
                <a:solidFill>
                  <a:srgbClr val="404040"/>
                </a:solidFill>
                <a:latin typeface="Georgia" panose="02040502050405020303" pitchFamily="18" charset="0"/>
                <a:ea typeface="ＭＳ Ｐゴシック" panose="020B0600070205080204" pitchFamily="34" charset="-128"/>
              </a:defRPr>
            </a:lvl3pPr>
            <a:lvl4pPr marL="1600200" indent="-228600">
              <a:spcBef>
                <a:spcPct val="20000"/>
              </a:spcBef>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4pPr>
            <a:lvl5pPr marL="2057400" indent="-228600">
              <a:spcBef>
                <a:spcPct val="20000"/>
              </a:spcBef>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9pPr>
          </a:lstStyle>
          <a:p>
            <a:pPr>
              <a:spcBef>
                <a:spcPct val="0"/>
              </a:spcBef>
              <a:buClrTx/>
              <a:buSzTx/>
              <a:buFontTx/>
              <a:buNone/>
            </a:pPr>
            <a:fld id="{DCF4DBC6-F37A-430C-BB24-9099A910E878}" type="datetime1">
              <a:rPr lang="en-US" altLang="en-US" sz="1100" smtClean="0">
                <a:solidFill>
                  <a:srgbClr val="FFFFFF"/>
                </a:solidFill>
                <a:latin typeface="Arial" panose="020B0604020202020204" pitchFamily="34" charset="0"/>
              </a:rPr>
              <a:pPr>
                <a:spcBef>
                  <a:spcPct val="0"/>
                </a:spcBef>
                <a:buClrTx/>
                <a:buSzTx/>
                <a:buFontTx/>
                <a:buNone/>
              </a:pPr>
              <a:t>10/10/2016</a:t>
            </a:fld>
            <a:endParaRPr lang="en-US" altLang="en-US" sz="1100" smtClean="0">
              <a:solidFill>
                <a:srgbClr val="FFFFFF"/>
              </a:solidFill>
              <a:latin typeface="Arial" panose="020B0604020202020204" pitchFamily="34" charset="0"/>
            </a:endParaRPr>
          </a:p>
        </p:txBody>
      </p:sp>
    </p:spTree>
    <p:extLst>
      <p:ext uri="{BB962C8B-B14F-4D97-AF65-F5344CB8AC3E}">
        <p14:creationId xmlns:p14="http://schemas.microsoft.com/office/powerpoint/2010/main" val="26804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Fall 2016 Stats</a:t>
            </a:r>
            <a:endParaRPr lang="en-US" sz="4400" dirty="0"/>
          </a:p>
        </p:txBody>
      </p:sp>
      <p:sp>
        <p:nvSpPr>
          <p:cNvPr id="16387" name="Content Placeholder 2"/>
          <p:cNvSpPr>
            <a:spLocks noGrp="1"/>
          </p:cNvSpPr>
          <p:nvPr>
            <p:ph idx="1"/>
          </p:nvPr>
        </p:nvSpPr>
        <p:spPr>
          <a:xfrm>
            <a:off x="736600" y="2133600"/>
            <a:ext cx="7645400" cy="3673475"/>
          </a:xfrm>
        </p:spPr>
        <p:txBody>
          <a:bodyPr/>
          <a:lstStyle/>
          <a:p>
            <a:pPr marL="457200" indent="-457200">
              <a:buFont typeface="Arial" panose="020B0604020202020204" pitchFamily="34" charset="0"/>
              <a:buChar char="•"/>
            </a:pPr>
            <a:r>
              <a:rPr lang="en-US" altLang="en-US" dirty="0" smtClean="0"/>
              <a:t>All credit-based </a:t>
            </a:r>
            <a:r>
              <a:rPr lang="en-US" altLang="en-US" dirty="0" smtClean="0"/>
              <a:t>course shells </a:t>
            </a:r>
            <a:r>
              <a:rPr lang="en-US" altLang="en-US" dirty="0" smtClean="0"/>
              <a:t>available in Canvas</a:t>
            </a:r>
          </a:p>
          <a:p>
            <a:pPr marL="1200150" lvl="1" indent="-457200">
              <a:buFont typeface="Arial" panose="020B0604020202020204" pitchFamily="34" charset="0"/>
              <a:buChar char="•"/>
            </a:pPr>
            <a:r>
              <a:rPr lang="en-US" altLang="en-US" dirty="0" smtClean="0">
                <a:ea typeface="ＭＳ Ｐゴシック" panose="020B0600070205080204" pitchFamily="34" charset="-128"/>
              </a:rPr>
              <a:t>Accessible through </a:t>
            </a:r>
            <a:r>
              <a:rPr lang="en-US" altLang="en-US" dirty="0" err="1" smtClean="0">
                <a:ea typeface="ＭＳ Ｐゴシック" panose="020B0600070205080204" pitchFamily="34" charset="-128"/>
              </a:rPr>
              <a:t>Learn@UW</a:t>
            </a:r>
            <a:r>
              <a:rPr lang="en-US" altLang="en-US" dirty="0" smtClean="0">
                <a:ea typeface="ＭＳ Ｐゴシック" panose="020B0600070205080204" pitchFamily="34" charset="-128"/>
              </a:rPr>
              <a:t> Course Dashboard</a:t>
            </a:r>
          </a:p>
          <a:p>
            <a:pPr marL="1200150" lvl="1" indent="-457200">
              <a:buFont typeface="Arial" panose="020B0604020202020204" pitchFamily="34" charset="0"/>
              <a:buChar char="•"/>
            </a:pPr>
            <a:r>
              <a:rPr lang="en-US" altLang="en-US" dirty="0" smtClean="0">
                <a:ea typeface="ＭＳ Ｐゴシック" panose="020B0600070205080204" pitchFamily="34" charset="-128"/>
              </a:rPr>
              <a:t>Over 650 credit-based courses published</a:t>
            </a:r>
          </a:p>
          <a:p>
            <a:pPr marL="1200150" lvl="1" indent="-457200">
              <a:buFont typeface="Arial" panose="020B0604020202020204" pitchFamily="34" charset="0"/>
              <a:buChar char="•"/>
            </a:pPr>
            <a:r>
              <a:rPr lang="en-US" altLang="en-US" dirty="0" smtClean="0">
                <a:ea typeface="ＭＳ Ｐゴシック" panose="020B0600070205080204" pitchFamily="34" charset="-128"/>
              </a:rPr>
              <a:t>18,950 </a:t>
            </a:r>
            <a:r>
              <a:rPr lang="en-US" altLang="en-US" dirty="0" smtClean="0">
                <a:ea typeface="ＭＳ Ｐゴシック" panose="020B0600070205080204" pitchFamily="34" charset="-128"/>
              </a:rPr>
              <a:t>students impacted</a:t>
            </a:r>
            <a:endParaRPr lang="en-US" altLang="en-US" dirty="0" smtClean="0">
              <a:ea typeface="ＭＳ Ｐゴシック" panose="020B0600070205080204" pitchFamily="34" charset="-128"/>
            </a:endParaRPr>
          </a:p>
        </p:txBody>
      </p:sp>
      <p:sp>
        <p:nvSpPr>
          <p:cNvPr id="1638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70000"/>
              </a:buClr>
              <a:buSzPct val="90000"/>
              <a:buFont typeface="Wingdings" panose="05000000000000000000" pitchFamily="2" charset="2"/>
              <a:buChar char="§"/>
              <a:defRPr sz="2800">
                <a:solidFill>
                  <a:srgbClr val="404040"/>
                </a:solidFill>
                <a:latin typeface="Georgia" panose="02040502050405020303" pitchFamily="18" charset="0"/>
              </a:defRPr>
            </a:lvl1pPr>
            <a:lvl2pPr marL="742950" indent="-285750">
              <a:spcBef>
                <a:spcPct val="20000"/>
              </a:spcBef>
              <a:buClr>
                <a:srgbClr val="B70000"/>
              </a:buClr>
              <a:buSzPct val="90000"/>
              <a:buFont typeface="Wingdings" panose="05000000000000000000" pitchFamily="2" charset="2"/>
              <a:buChar char="§"/>
              <a:defRPr sz="2400">
                <a:solidFill>
                  <a:srgbClr val="404040"/>
                </a:solidFill>
                <a:latin typeface="Georgia" panose="02040502050405020303" pitchFamily="18" charset="0"/>
                <a:ea typeface="ＭＳ Ｐゴシック" panose="020B0600070205080204" pitchFamily="34" charset="-128"/>
              </a:defRPr>
            </a:lvl2pPr>
            <a:lvl3pPr marL="1143000" indent="-228600">
              <a:spcBef>
                <a:spcPct val="20000"/>
              </a:spcBef>
              <a:buClr>
                <a:srgbClr val="B70000"/>
              </a:buClr>
              <a:buSzPct val="90000"/>
              <a:buFont typeface="Wingdings" panose="05000000000000000000" pitchFamily="2" charset="2"/>
              <a:buChar char="§"/>
              <a:defRPr sz="2200">
                <a:solidFill>
                  <a:srgbClr val="404040"/>
                </a:solidFill>
                <a:latin typeface="Georgia" panose="02040502050405020303" pitchFamily="18" charset="0"/>
                <a:ea typeface="ＭＳ Ｐゴシック" panose="020B0600070205080204" pitchFamily="34" charset="-128"/>
              </a:defRPr>
            </a:lvl3pPr>
            <a:lvl4pPr marL="1600200" indent="-228600">
              <a:spcBef>
                <a:spcPct val="20000"/>
              </a:spcBef>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4pPr>
            <a:lvl5pPr marL="2057400" indent="-228600">
              <a:spcBef>
                <a:spcPct val="20000"/>
              </a:spcBef>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7F7F7F"/>
              </a:buClr>
              <a:buSzPct val="90000"/>
              <a:buFont typeface="Wingdings" panose="05000000000000000000" pitchFamily="2" charset="2"/>
              <a:buChar char="§"/>
              <a:defRPr>
                <a:solidFill>
                  <a:srgbClr val="404040"/>
                </a:solidFill>
                <a:latin typeface="Georgia" panose="02040502050405020303" pitchFamily="18" charset="0"/>
                <a:ea typeface="ＭＳ Ｐゴシック" panose="020B0600070205080204" pitchFamily="34" charset="-128"/>
              </a:defRPr>
            </a:lvl9pPr>
          </a:lstStyle>
          <a:p>
            <a:pPr>
              <a:spcBef>
                <a:spcPct val="0"/>
              </a:spcBef>
              <a:buClrTx/>
              <a:buSzTx/>
              <a:buFontTx/>
              <a:buNone/>
            </a:pPr>
            <a:fld id="{91D34D50-13C4-4FB3-BA17-14AD0D709DF1}" type="datetime1">
              <a:rPr lang="en-US" altLang="en-US" sz="1100" smtClean="0">
                <a:solidFill>
                  <a:srgbClr val="FFFFFF"/>
                </a:solidFill>
                <a:latin typeface="Arial" panose="020B0604020202020204" pitchFamily="34" charset="0"/>
              </a:rPr>
              <a:pPr>
                <a:spcBef>
                  <a:spcPct val="0"/>
                </a:spcBef>
                <a:buClrTx/>
                <a:buSzTx/>
                <a:buFontTx/>
                <a:buNone/>
              </a:pPr>
              <a:t>10/10/2016</a:t>
            </a:fld>
            <a:endParaRPr lang="en-US" altLang="en-US" sz="1100" smtClean="0">
              <a:solidFill>
                <a:srgbClr val="FFFFFF"/>
              </a:solidFill>
              <a:latin typeface="Arial" panose="020B0604020202020204" pitchFamily="34" charset="0"/>
            </a:endParaRPr>
          </a:p>
        </p:txBody>
      </p:sp>
    </p:spTree>
    <p:extLst>
      <p:ext uri="{BB962C8B-B14F-4D97-AF65-F5344CB8AC3E}">
        <p14:creationId xmlns:p14="http://schemas.microsoft.com/office/powerpoint/2010/main" val="1140873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2089"/>
            <a:ext cx="8188779" cy="782190"/>
          </a:xfrm>
        </p:spPr>
        <p:txBody>
          <a:bodyPr>
            <a:normAutofit/>
          </a:bodyPr>
          <a:lstStyle/>
          <a:p>
            <a:r>
              <a:rPr lang="en-US" sz="2800" dirty="0" smtClean="0"/>
              <a:t>Credit Course Transition Guiding Principles</a:t>
            </a:r>
            <a:endParaRPr lang="en-US" sz="2800" dirty="0"/>
          </a:p>
        </p:txBody>
      </p:sp>
      <p:sp>
        <p:nvSpPr>
          <p:cNvPr id="3" name="Content Placeholder 2"/>
          <p:cNvSpPr>
            <a:spLocks noGrp="1"/>
          </p:cNvSpPr>
          <p:nvPr>
            <p:ph idx="1"/>
          </p:nvPr>
        </p:nvSpPr>
        <p:spPr/>
        <p:txBody>
          <a:bodyPr>
            <a:normAutofit fontScale="77500" lnSpcReduction="20000"/>
          </a:body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sz="2300" dirty="0"/>
              <a:t>Transparent, inclusive, and collaborative processes with review and approval workflows that allow project teams to meet deadlines. </a:t>
            </a:r>
            <a:r>
              <a:rPr lang="en-US" sz="2300" dirty="0" smtClean="0"/>
              <a:t/>
            </a:r>
            <a:br>
              <a:rPr lang="en-US" sz="2300" dirty="0" smtClean="0"/>
            </a:br>
            <a:endParaRPr lang="en-US" sz="2300" dirty="0"/>
          </a:p>
          <a:p>
            <a:pPr marL="342900" indent="-342900">
              <a:buFont typeface="Arial" panose="020B0604020202020204" pitchFamily="34" charset="0"/>
              <a:buChar char="•"/>
            </a:pPr>
            <a:r>
              <a:rPr lang="en-US" sz="2300" dirty="0"/>
              <a:t>All courses that are currently making use of D2L and Moodle are able to meet their instructional goals through the use of Canvas</a:t>
            </a:r>
            <a:r>
              <a:rPr lang="en-US" sz="2300" dirty="0" smtClean="0"/>
              <a:t>.</a:t>
            </a:r>
            <a:br>
              <a:rPr lang="en-US" sz="2300" dirty="0" smtClean="0"/>
            </a:br>
            <a:endParaRPr lang="en-US" sz="2300" dirty="0"/>
          </a:p>
          <a:p>
            <a:pPr marL="342900" indent="-342900">
              <a:buFont typeface="Arial" panose="020B0604020202020204" pitchFamily="34" charset="0"/>
              <a:buChar char="•"/>
            </a:pPr>
            <a:r>
              <a:rPr lang="en-US" sz="2300" dirty="0"/>
              <a:t>Placing focus on effective pedagogical principles, understanding the paradox of transitioning to a new LMS is to use the opportunity to place greater focus on the teaching practice itself and improve course design from the bottom up in order to create an improved learner experience, while still remaining sensitive to faculty time and investment</a:t>
            </a:r>
            <a:r>
              <a:rPr lang="en-US" sz="2300" dirty="0" smtClean="0"/>
              <a:t>.</a:t>
            </a:r>
            <a:br>
              <a:rPr lang="en-US" sz="2300" dirty="0" smtClean="0"/>
            </a:br>
            <a:endParaRPr lang="en-US" sz="2300" dirty="0"/>
          </a:p>
          <a:p>
            <a:pPr marL="342900" indent="-342900">
              <a:buFont typeface="Arial" panose="020B0604020202020204" pitchFamily="34" charset="0"/>
              <a:buChar char="•"/>
            </a:pPr>
            <a:r>
              <a:rPr lang="en-US" sz="2300" dirty="0"/>
              <a:t>We will follow an adaptive strategy for providing support, continuing to evaluate the use of our support options, both in terms of what is made available to campus generally and what individual SCID's are using. With new information, we may need to adapt and change course.</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0"/>
          </p:nvPr>
        </p:nvSpPr>
        <p:spPr/>
        <p:txBody>
          <a:bodyPr/>
          <a:lstStyle/>
          <a:p>
            <a:fld id="{2D82203E-3B6D-FA49-8E1E-049124E0D205}" type="datetime1">
              <a:rPr lang="en-US" smtClean="0"/>
              <a:t>10/10/2016</a:t>
            </a:fld>
            <a:endParaRPr lang="en-US"/>
          </a:p>
        </p:txBody>
      </p:sp>
      <p:sp>
        <p:nvSpPr>
          <p:cNvPr id="5" name="Footer Placeholder 4"/>
          <p:cNvSpPr>
            <a:spLocks noGrp="1"/>
          </p:cNvSpPr>
          <p:nvPr>
            <p:ph type="ftr" sz="quarter" idx="11"/>
          </p:nvPr>
        </p:nvSpPr>
        <p:spPr/>
        <p:txBody>
          <a:bodyPr/>
          <a:lstStyle/>
          <a:p>
            <a:r>
              <a:rPr lang="en-US" smtClean="0"/>
              <a:t>UNIVERSITY OF WISCONSIN</a:t>
            </a:r>
            <a:endParaRPr lang="en-US"/>
          </a:p>
        </p:txBody>
      </p:sp>
      <p:sp>
        <p:nvSpPr>
          <p:cNvPr id="6" name="Slide Number Placeholder 5"/>
          <p:cNvSpPr>
            <a:spLocks noGrp="1"/>
          </p:cNvSpPr>
          <p:nvPr>
            <p:ph type="sldNum" sz="quarter" idx="12"/>
          </p:nvPr>
        </p:nvSpPr>
        <p:spPr/>
        <p:txBody>
          <a:bodyPr/>
          <a:lstStyle/>
          <a:p>
            <a:fld id="{2A9B6F24-B152-E34C-9FEA-21E4BFD4CBE1}" type="slidenum">
              <a:rPr lang="en-US" smtClean="0"/>
              <a:t>4</a:t>
            </a:fld>
            <a:endParaRPr lang="en-US"/>
          </a:p>
        </p:txBody>
      </p:sp>
    </p:spTree>
    <p:extLst>
      <p:ext uri="{BB962C8B-B14F-4D97-AF65-F5344CB8AC3E}">
        <p14:creationId xmlns:p14="http://schemas.microsoft.com/office/powerpoint/2010/main" val="2492745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74A04-0B0B-7D41-A794-C8C0900C279C}" type="datetime1">
              <a:rPr lang="en-US" smtClean="0"/>
              <a:t>10/10/2016</a:t>
            </a:fld>
            <a:endParaRPr lang="en-US" dirty="0"/>
          </a:p>
        </p:txBody>
      </p:sp>
      <p:sp>
        <p:nvSpPr>
          <p:cNvPr id="3" name="Footer Placeholder 2"/>
          <p:cNvSpPr>
            <a:spLocks noGrp="1"/>
          </p:cNvSpPr>
          <p:nvPr>
            <p:ph type="ftr" sz="quarter" idx="11"/>
          </p:nvPr>
        </p:nvSpPr>
        <p:spPr/>
        <p:txBody>
          <a:bodyPr/>
          <a:lstStyle/>
          <a:p>
            <a:r>
              <a:rPr lang="en-US" dirty="0" smtClean="0"/>
              <a:t>UNIVERSITY OF WISCONSIN</a:t>
            </a:r>
            <a:endParaRPr lang="en-US" dirty="0"/>
          </a:p>
        </p:txBody>
      </p:sp>
      <p:sp>
        <p:nvSpPr>
          <p:cNvPr id="4" name="Slide Number Placeholder 3"/>
          <p:cNvSpPr>
            <a:spLocks noGrp="1"/>
          </p:cNvSpPr>
          <p:nvPr>
            <p:ph type="sldNum" sz="quarter" idx="12"/>
          </p:nvPr>
        </p:nvSpPr>
        <p:spPr/>
        <p:txBody>
          <a:bodyPr/>
          <a:lstStyle/>
          <a:p>
            <a:fld id="{2A9B6F24-B152-E34C-9FEA-21E4BFD4CBE1}" type="slidenum">
              <a:rPr lang="en-US" smtClean="0"/>
              <a:t>5</a:t>
            </a:fld>
            <a:endParaRPr lang="en-US"/>
          </a:p>
        </p:txBody>
      </p:sp>
      <p:sp>
        <p:nvSpPr>
          <p:cNvPr id="7" name="Rounded Rectangle 6"/>
          <p:cNvSpPr/>
          <p:nvPr/>
        </p:nvSpPr>
        <p:spPr>
          <a:xfrm>
            <a:off x="7248387" y="3517300"/>
            <a:ext cx="1340285" cy="475989"/>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ITC</a:t>
            </a:r>
            <a:endParaRPr lang="en-US" sz="1400" dirty="0">
              <a:solidFill>
                <a:schemeClr val="tx1"/>
              </a:solidFill>
            </a:endParaRPr>
          </a:p>
        </p:txBody>
      </p:sp>
      <p:sp>
        <p:nvSpPr>
          <p:cNvPr id="9" name="Rounded Rectangle 8"/>
          <p:cNvSpPr/>
          <p:nvPr/>
        </p:nvSpPr>
        <p:spPr>
          <a:xfrm>
            <a:off x="2042438" y="3517301"/>
            <a:ext cx="1943624" cy="666392"/>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Instructional Technologists Group (ITG)</a:t>
            </a:r>
            <a:endParaRPr lang="en-US" sz="1400" dirty="0">
              <a:solidFill>
                <a:schemeClr val="tx1"/>
              </a:solidFill>
            </a:endParaRPr>
          </a:p>
        </p:txBody>
      </p:sp>
      <p:sp>
        <p:nvSpPr>
          <p:cNvPr id="10" name="Rounded Rectangle 9"/>
          <p:cNvSpPr/>
          <p:nvPr/>
        </p:nvSpPr>
        <p:spPr>
          <a:xfrm>
            <a:off x="4179171" y="3517301"/>
            <a:ext cx="1340285" cy="475989"/>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TLT-MAG</a:t>
            </a:r>
            <a:endParaRPr lang="en-US" sz="1400" dirty="0">
              <a:solidFill>
                <a:schemeClr val="tx1"/>
              </a:solidFill>
            </a:endParaRPr>
          </a:p>
        </p:txBody>
      </p:sp>
      <p:sp>
        <p:nvSpPr>
          <p:cNvPr id="11" name="Rounded Rectangle 10"/>
          <p:cNvSpPr/>
          <p:nvPr/>
        </p:nvSpPr>
        <p:spPr>
          <a:xfrm>
            <a:off x="5713779" y="3517301"/>
            <a:ext cx="1340285" cy="551145"/>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TLT-MAG</a:t>
            </a:r>
          </a:p>
          <a:p>
            <a:pPr algn="ctr"/>
            <a:r>
              <a:rPr lang="en-US" sz="1200" dirty="0" smtClean="0">
                <a:solidFill>
                  <a:schemeClr val="tx1"/>
                </a:solidFill>
              </a:rPr>
              <a:t>Support Sub-Group</a:t>
            </a:r>
            <a:endParaRPr lang="en-US" sz="1200" dirty="0">
              <a:solidFill>
                <a:schemeClr val="tx1"/>
              </a:solidFill>
            </a:endParaRPr>
          </a:p>
        </p:txBody>
      </p:sp>
      <p:sp>
        <p:nvSpPr>
          <p:cNvPr id="12" name="Rounded Rectangle 11"/>
          <p:cNvSpPr/>
          <p:nvPr/>
        </p:nvSpPr>
        <p:spPr>
          <a:xfrm>
            <a:off x="2933873" y="1450277"/>
            <a:ext cx="4742841" cy="839244"/>
          </a:xfrm>
          <a:prstGeom prst="roundRect">
            <a:avLst/>
          </a:prstGeom>
          <a:solidFill>
            <a:schemeClr val="accent2">
              <a:lumMod val="20000"/>
              <a:lumOff val="80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tx1"/>
                </a:solidFill>
              </a:rPr>
              <a:t>Learn@UW</a:t>
            </a:r>
            <a:r>
              <a:rPr lang="en-US" dirty="0" smtClean="0">
                <a:solidFill>
                  <a:schemeClr val="tx1"/>
                </a:solidFill>
              </a:rPr>
              <a:t> Madison Executive Committee</a:t>
            </a:r>
          </a:p>
          <a:p>
            <a:pPr algn="ctr"/>
            <a:r>
              <a:rPr lang="en-US" sz="1200" i="1" dirty="0" smtClean="0">
                <a:solidFill>
                  <a:schemeClr val="tx1"/>
                </a:solidFill>
              </a:rPr>
              <a:t>Sponsors</a:t>
            </a:r>
          </a:p>
          <a:p>
            <a:pPr algn="ctr"/>
            <a:r>
              <a:rPr lang="en-US" sz="1200" dirty="0" smtClean="0">
                <a:solidFill>
                  <a:schemeClr val="tx1"/>
                </a:solidFill>
              </a:rPr>
              <a:t>Steve Cramer, Bruce Maas, John </a:t>
            </a:r>
            <a:r>
              <a:rPr lang="en-US" sz="1200" dirty="0" err="1" smtClean="0">
                <a:solidFill>
                  <a:schemeClr val="tx1"/>
                </a:solidFill>
              </a:rPr>
              <a:t>Krogman</a:t>
            </a:r>
            <a:r>
              <a:rPr lang="en-US" sz="1200" dirty="0" smtClean="0">
                <a:solidFill>
                  <a:schemeClr val="tx1"/>
                </a:solidFill>
              </a:rPr>
              <a:t>, Linda </a:t>
            </a:r>
            <a:r>
              <a:rPr lang="en-US" sz="1200" dirty="0" err="1" smtClean="0">
                <a:solidFill>
                  <a:schemeClr val="tx1"/>
                </a:solidFill>
              </a:rPr>
              <a:t>Jorn</a:t>
            </a:r>
            <a:endParaRPr lang="en-US" sz="1200" dirty="0">
              <a:solidFill>
                <a:schemeClr val="tx1"/>
              </a:solidFill>
            </a:endParaRPr>
          </a:p>
        </p:txBody>
      </p:sp>
      <p:sp>
        <p:nvSpPr>
          <p:cNvPr id="13" name="Rounded Rectangle 12"/>
          <p:cNvSpPr/>
          <p:nvPr/>
        </p:nvSpPr>
        <p:spPr>
          <a:xfrm>
            <a:off x="2656040" y="2601775"/>
            <a:ext cx="5298509" cy="506173"/>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Concept Owners: Brian </a:t>
            </a:r>
            <a:r>
              <a:rPr lang="en-US" sz="1400" dirty="0" err="1" smtClean="0">
                <a:solidFill>
                  <a:schemeClr val="tx1"/>
                </a:solidFill>
              </a:rPr>
              <a:t>McNurlen</a:t>
            </a:r>
            <a:r>
              <a:rPr lang="en-US" sz="1400" dirty="0" smtClean="0">
                <a:solidFill>
                  <a:schemeClr val="tx1"/>
                </a:solidFill>
              </a:rPr>
              <a:t>, Elizabeth Harris</a:t>
            </a:r>
            <a:endParaRPr lang="en-US" sz="1400" dirty="0">
              <a:solidFill>
                <a:schemeClr val="tx1"/>
              </a:solidFill>
            </a:endParaRPr>
          </a:p>
        </p:txBody>
      </p:sp>
      <p:sp>
        <p:nvSpPr>
          <p:cNvPr id="14" name="Rounded Rectangle 13"/>
          <p:cNvSpPr/>
          <p:nvPr/>
        </p:nvSpPr>
        <p:spPr>
          <a:xfrm>
            <a:off x="507830" y="3529183"/>
            <a:ext cx="1340285" cy="475989"/>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UCAAA</a:t>
            </a:r>
            <a:endParaRPr lang="en-US" sz="1400" dirty="0">
              <a:solidFill>
                <a:schemeClr val="tx1"/>
              </a:solidFill>
            </a:endParaRPr>
          </a:p>
        </p:txBody>
      </p:sp>
      <p:grpSp>
        <p:nvGrpSpPr>
          <p:cNvPr id="21" name="Group 20"/>
          <p:cNvGrpSpPr/>
          <p:nvPr/>
        </p:nvGrpSpPr>
        <p:grpSpPr>
          <a:xfrm>
            <a:off x="462419" y="435156"/>
            <a:ext cx="1778696" cy="2890472"/>
            <a:chOff x="6475956" y="2345407"/>
            <a:chExt cx="1778696" cy="2890472"/>
          </a:xfrm>
        </p:grpSpPr>
        <p:sp>
          <p:nvSpPr>
            <p:cNvPr id="19" name="Rounded Rectangle 18"/>
            <p:cNvSpPr/>
            <p:nvPr/>
          </p:nvSpPr>
          <p:spPr>
            <a:xfrm>
              <a:off x="6475956" y="2345407"/>
              <a:ext cx="1778696" cy="2890472"/>
            </a:xfrm>
            <a:prstGeom prst="roundRect">
              <a:avLst/>
            </a:prstGeom>
            <a:solidFill>
              <a:schemeClr val="bg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6695858" y="3087635"/>
              <a:ext cx="1340285" cy="475989"/>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LTI-TAG</a:t>
              </a:r>
              <a:endParaRPr lang="en-US" sz="1400" dirty="0">
                <a:solidFill>
                  <a:schemeClr val="tx1"/>
                </a:solidFill>
              </a:endParaRPr>
            </a:p>
          </p:txBody>
        </p:sp>
        <p:sp>
          <p:nvSpPr>
            <p:cNvPr id="15" name="Rounded Rectangle 14"/>
            <p:cNvSpPr/>
            <p:nvPr/>
          </p:nvSpPr>
          <p:spPr>
            <a:xfrm>
              <a:off x="6695858" y="3723783"/>
              <a:ext cx="1340285" cy="475989"/>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Faculty Senate</a:t>
              </a:r>
              <a:endParaRPr lang="en-US" sz="1400" dirty="0">
                <a:solidFill>
                  <a:schemeClr val="tx1"/>
                </a:solidFill>
              </a:endParaRPr>
            </a:p>
          </p:txBody>
        </p:sp>
        <p:sp>
          <p:nvSpPr>
            <p:cNvPr id="16" name="Rounded Rectangle 15"/>
            <p:cNvSpPr/>
            <p:nvPr/>
          </p:nvSpPr>
          <p:spPr>
            <a:xfrm>
              <a:off x="6695858" y="4358621"/>
              <a:ext cx="1340285" cy="659578"/>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Academic Staff Assembly</a:t>
              </a:r>
              <a:endParaRPr lang="en-US" sz="1400" dirty="0">
                <a:solidFill>
                  <a:schemeClr val="tx1"/>
                </a:solidFill>
              </a:endParaRPr>
            </a:p>
          </p:txBody>
        </p:sp>
        <p:sp>
          <p:nvSpPr>
            <p:cNvPr id="20" name="TextBox 19"/>
            <p:cNvSpPr txBox="1"/>
            <p:nvPr/>
          </p:nvSpPr>
          <p:spPr>
            <a:xfrm>
              <a:off x="6674632" y="2476312"/>
              <a:ext cx="1381343" cy="523220"/>
            </a:xfrm>
            <a:prstGeom prst="rect">
              <a:avLst/>
            </a:prstGeom>
            <a:noFill/>
          </p:spPr>
          <p:txBody>
            <a:bodyPr wrap="square" rtlCol="0">
              <a:spAutoFit/>
            </a:bodyPr>
            <a:lstStyle/>
            <a:p>
              <a:pPr algn="ctr"/>
              <a:r>
                <a:rPr lang="en-US" sz="1400" u="sng" dirty="0" smtClean="0"/>
                <a:t>Groups to Keep Informed</a:t>
              </a:r>
              <a:endParaRPr lang="en-US" sz="1400" u="sng" dirty="0"/>
            </a:p>
          </p:txBody>
        </p:sp>
      </p:grpSp>
      <p:sp>
        <p:nvSpPr>
          <p:cNvPr id="22" name="TextBox 21"/>
          <p:cNvSpPr txBox="1"/>
          <p:nvPr/>
        </p:nvSpPr>
        <p:spPr>
          <a:xfrm>
            <a:off x="2655692" y="488855"/>
            <a:ext cx="4697086" cy="769441"/>
          </a:xfrm>
          <a:prstGeom prst="rect">
            <a:avLst/>
          </a:prstGeom>
          <a:noFill/>
        </p:spPr>
        <p:txBody>
          <a:bodyPr wrap="square" rtlCol="0">
            <a:spAutoFit/>
          </a:bodyPr>
          <a:lstStyle/>
          <a:p>
            <a:r>
              <a:rPr lang="en-US" sz="2200" dirty="0" smtClean="0"/>
              <a:t>Canvas Credit Transition </a:t>
            </a:r>
          </a:p>
          <a:p>
            <a:r>
              <a:rPr lang="en-US" sz="2200" dirty="0"/>
              <a:t>	</a:t>
            </a:r>
            <a:r>
              <a:rPr lang="en-US" sz="2200" dirty="0" smtClean="0"/>
              <a:t>		Engagement Structure*</a:t>
            </a:r>
            <a:endParaRPr lang="en-US" sz="2200" dirty="0"/>
          </a:p>
        </p:txBody>
      </p:sp>
      <p:sp>
        <p:nvSpPr>
          <p:cNvPr id="23" name="TextBox 22"/>
          <p:cNvSpPr txBox="1"/>
          <p:nvPr/>
        </p:nvSpPr>
        <p:spPr>
          <a:xfrm>
            <a:off x="462419" y="4446739"/>
            <a:ext cx="8325981"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Engaged with Schools and Colleges through Associate Deans (UCAAA) and Instructional Technologists (ITG)</a:t>
            </a:r>
          </a:p>
          <a:p>
            <a:pPr marL="285750" indent="-285750">
              <a:buFont typeface="Arial" panose="020B0604020202020204" pitchFamily="34" charset="0"/>
              <a:buChar char="•"/>
            </a:pPr>
            <a:r>
              <a:rPr lang="en-US" sz="1400" dirty="0" smtClean="0"/>
              <a:t>Engaged with Faculty (TLT-MAG, UCAAA), IT Staff (ITC), Students (ITC sub group), and Instructional Staff (ITG)</a:t>
            </a:r>
          </a:p>
          <a:p>
            <a:pPr marL="285750" indent="-285750">
              <a:buFont typeface="Arial" panose="020B0604020202020204" pitchFamily="34" charset="0"/>
              <a:buChar char="•"/>
            </a:pPr>
            <a:r>
              <a:rPr lang="en-US" sz="1400" dirty="0" smtClean="0"/>
              <a:t>All Schools and Colleges have Canvas point people who are members of the ITG</a:t>
            </a:r>
          </a:p>
          <a:p>
            <a:pPr marL="285750" indent="-285750">
              <a:buFont typeface="Arial" panose="020B0604020202020204" pitchFamily="34" charset="0"/>
              <a:buChar char="•"/>
            </a:pPr>
            <a:r>
              <a:rPr lang="en-US" sz="1400" dirty="0" smtClean="0"/>
              <a:t>Conducted a needs assessment in which </a:t>
            </a:r>
            <a:r>
              <a:rPr lang="en-US" sz="1400" b="1" dirty="0" smtClean="0"/>
              <a:t>100%</a:t>
            </a:r>
            <a:r>
              <a:rPr lang="en-US" sz="1400" dirty="0" smtClean="0"/>
              <a:t> of Schools and Colleges Participated</a:t>
            </a:r>
          </a:p>
          <a:p>
            <a:pPr marL="285750" indent="-285750">
              <a:buFont typeface="Arial" panose="020B0604020202020204" pitchFamily="34" charset="0"/>
              <a:buChar char="•"/>
            </a:pPr>
            <a:r>
              <a:rPr lang="en-US" sz="1400" b="1" dirty="0" smtClean="0"/>
              <a:t>Working with Schools</a:t>
            </a:r>
            <a:r>
              <a:rPr lang="en-US" sz="1400" b="1" dirty="0"/>
              <a:t> </a:t>
            </a:r>
            <a:r>
              <a:rPr lang="en-US" sz="1400" b="1" dirty="0" smtClean="0"/>
              <a:t>and Colleges to create a transition support model and service that will meet as many needs as possible</a:t>
            </a:r>
            <a:endParaRPr lang="en-US" sz="1400" b="1" dirty="0"/>
          </a:p>
        </p:txBody>
      </p:sp>
      <p:sp>
        <p:nvSpPr>
          <p:cNvPr id="24" name="TextBox 23"/>
          <p:cNvSpPr txBox="1"/>
          <p:nvPr/>
        </p:nvSpPr>
        <p:spPr>
          <a:xfrm>
            <a:off x="4625409" y="6126764"/>
            <a:ext cx="4289638" cy="246221"/>
          </a:xfrm>
          <a:prstGeom prst="rect">
            <a:avLst/>
          </a:prstGeom>
          <a:noFill/>
        </p:spPr>
        <p:txBody>
          <a:bodyPr wrap="square" rtlCol="0">
            <a:spAutoFit/>
          </a:bodyPr>
          <a:lstStyle/>
          <a:p>
            <a:r>
              <a:rPr lang="en-US" sz="1000" dirty="0" smtClean="0">
                <a:solidFill>
                  <a:schemeClr val="tx1">
                    <a:lumMod val="50000"/>
                    <a:lumOff val="50000"/>
                  </a:schemeClr>
                </a:solidFill>
              </a:rPr>
              <a:t>*This chart will change as new IT Governance Structure is implemented</a:t>
            </a:r>
            <a:endParaRPr lang="en-US" sz="1000" dirty="0">
              <a:solidFill>
                <a:schemeClr val="tx1">
                  <a:lumMod val="50000"/>
                  <a:lumOff val="50000"/>
                </a:schemeClr>
              </a:solidFill>
            </a:endParaRPr>
          </a:p>
        </p:txBody>
      </p:sp>
    </p:spTree>
    <p:extLst>
      <p:ext uri="{BB962C8B-B14F-4D97-AF65-F5344CB8AC3E}">
        <p14:creationId xmlns:p14="http://schemas.microsoft.com/office/powerpoint/2010/main" val="354484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74A04-0B0B-7D41-A794-C8C0900C279C}" type="datetime1">
              <a:rPr lang="en-US" smtClean="0"/>
              <a:t>10/10/2016</a:t>
            </a:fld>
            <a:endParaRPr lang="en-US"/>
          </a:p>
        </p:txBody>
      </p:sp>
      <p:sp>
        <p:nvSpPr>
          <p:cNvPr id="3" name="Footer Placeholder 2"/>
          <p:cNvSpPr>
            <a:spLocks noGrp="1"/>
          </p:cNvSpPr>
          <p:nvPr>
            <p:ph type="ftr" sz="quarter" idx="11"/>
          </p:nvPr>
        </p:nvSpPr>
        <p:spPr/>
        <p:txBody>
          <a:bodyPr/>
          <a:lstStyle/>
          <a:p>
            <a:r>
              <a:rPr lang="en-US" smtClean="0"/>
              <a:t>UNIVERSITY OF WISCONSIN</a:t>
            </a:r>
            <a:endParaRPr lang="en-US"/>
          </a:p>
        </p:txBody>
      </p:sp>
      <p:sp>
        <p:nvSpPr>
          <p:cNvPr id="4" name="Slide Number Placeholder 3"/>
          <p:cNvSpPr>
            <a:spLocks noGrp="1"/>
          </p:cNvSpPr>
          <p:nvPr>
            <p:ph type="sldNum" sz="quarter" idx="12"/>
          </p:nvPr>
        </p:nvSpPr>
        <p:spPr/>
        <p:txBody>
          <a:bodyPr/>
          <a:lstStyle/>
          <a:p>
            <a:fld id="{2A9B6F24-B152-E34C-9FEA-21E4BFD4CBE1}" type="slidenum">
              <a:rPr lang="en-US" smtClean="0"/>
              <a:t>6</a:t>
            </a:fld>
            <a:endParaRPr lang="en-US"/>
          </a:p>
        </p:txBody>
      </p:sp>
      <p:pic>
        <p:nvPicPr>
          <p:cNvPr id="5" name="Picture 4"/>
          <p:cNvPicPr>
            <a:picLocks noChangeAspect="1"/>
          </p:cNvPicPr>
          <p:nvPr/>
        </p:nvPicPr>
        <p:blipFill>
          <a:blip r:embed="rId2"/>
          <a:stretch>
            <a:fillRect/>
          </a:stretch>
        </p:blipFill>
        <p:spPr>
          <a:xfrm>
            <a:off x="1054100" y="2148848"/>
            <a:ext cx="6667500" cy="3105150"/>
          </a:xfrm>
          <a:prstGeom prst="rect">
            <a:avLst/>
          </a:prstGeom>
        </p:spPr>
      </p:pic>
      <p:sp>
        <p:nvSpPr>
          <p:cNvPr id="7" name="Title 1"/>
          <p:cNvSpPr txBox="1">
            <a:spLocks/>
          </p:cNvSpPr>
          <p:nvPr/>
        </p:nvSpPr>
        <p:spPr>
          <a:xfrm>
            <a:off x="1606550" y="1039046"/>
            <a:ext cx="5562600" cy="782190"/>
          </a:xfrm>
          <a:prstGeom prst="rect">
            <a:avLst/>
          </a:prstGeom>
        </p:spPr>
        <p:txBody>
          <a:bodyPr>
            <a:normAutofit/>
          </a:bodyPr>
          <a:lstStyle>
            <a:lvl1pPr algn="ctr" defTabSz="457200" rtl="0" eaLnBrk="1" latinLnBrk="0" hangingPunct="1">
              <a:spcBef>
                <a:spcPct val="0"/>
              </a:spcBef>
              <a:buNone/>
              <a:defRPr sz="3400" kern="1200">
                <a:solidFill>
                  <a:srgbClr val="B70000"/>
                </a:solidFill>
                <a:effectLst>
                  <a:outerShdw blurRad="57150" dist="25400" dir="2700000" algn="tl" rotWithShape="0">
                    <a:srgbClr val="000000">
                      <a:alpha val="30000"/>
                    </a:srgbClr>
                  </a:outerShdw>
                </a:effectLst>
                <a:latin typeface="+mj-lt"/>
                <a:ea typeface="+mj-ea"/>
                <a:cs typeface="+mj-cs"/>
              </a:defRPr>
            </a:lvl1pPr>
          </a:lstStyle>
          <a:p>
            <a:r>
              <a:rPr lang="en-US" sz="2800" dirty="0" smtClean="0"/>
              <a:t>Credit Course Transition Timeline</a:t>
            </a:r>
            <a:endParaRPr lang="en-US" sz="2800" dirty="0"/>
          </a:p>
        </p:txBody>
      </p:sp>
    </p:spTree>
    <p:extLst>
      <p:ext uri="{BB962C8B-B14F-4D97-AF65-F5344CB8AC3E}">
        <p14:creationId xmlns:p14="http://schemas.microsoft.com/office/powerpoint/2010/main" val="309193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67348162"/>
              </p:ext>
            </p:extLst>
          </p:nvPr>
        </p:nvGraphicFramePr>
        <p:xfrm>
          <a:off x="1077317" y="913780"/>
          <a:ext cx="6162675" cy="51435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860394" y="948404"/>
            <a:ext cx="5012911" cy="300082"/>
          </a:xfrm>
          <a:prstGeom prst="rect">
            <a:avLst/>
          </a:prstGeom>
          <a:noFill/>
        </p:spPr>
        <p:txBody>
          <a:bodyPr wrap="none" rtlCol="0">
            <a:spAutoFit/>
          </a:bodyPr>
          <a:lstStyle/>
          <a:p>
            <a:r>
              <a:rPr lang="en-US" sz="1350" b="1" dirty="0"/>
              <a:t>Estimated Number of Course Migrations </a:t>
            </a:r>
            <a:r>
              <a:rPr lang="en-US" sz="1350" b="1" dirty="0" smtClean="0"/>
              <a:t>per Semester</a:t>
            </a:r>
            <a:endParaRPr lang="en-US" sz="1350" b="1" dirty="0"/>
          </a:p>
        </p:txBody>
      </p:sp>
      <p:sp>
        <p:nvSpPr>
          <p:cNvPr id="5" name="Slide Number Placeholder 4"/>
          <p:cNvSpPr>
            <a:spLocks noGrp="1"/>
          </p:cNvSpPr>
          <p:nvPr>
            <p:ph type="sldNum" sz="quarter" idx="12"/>
          </p:nvPr>
        </p:nvSpPr>
        <p:spPr/>
        <p:txBody>
          <a:bodyPr/>
          <a:lstStyle/>
          <a:p>
            <a:fld id="{AD92EEDD-4C15-6847-884B-9584BD3BDFAC}" type="slidenum">
              <a:rPr lang="en-US" smtClean="0"/>
              <a:t>7</a:t>
            </a:fld>
            <a:endParaRPr lang="en-US"/>
          </a:p>
        </p:txBody>
      </p:sp>
      <p:sp>
        <p:nvSpPr>
          <p:cNvPr id="6" name="Rectangle 5"/>
          <p:cNvSpPr/>
          <p:nvPr/>
        </p:nvSpPr>
        <p:spPr>
          <a:xfrm>
            <a:off x="1893113" y="3578885"/>
            <a:ext cx="542925" cy="1171575"/>
          </a:xfrm>
          <a:prstGeom prst="rect">
            <a:avLst/>
          </a:prstGeom>
          <a:solidFill>
            <a:schemeClr val="bg2"/>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350" dirty="0"/>
          </a:p>
        </p:txBody>
      </p:sp>
      <p:sp>
        <p:nvSpPr>
          <p:cNvPr id="20" name="TextBox 19"/>
          <p:cNvSpPr txBox="1"/>
          <p:nvPr/>
        </p:nvSpPr>
        <p:spPr>
          <a:xfrm>
            <a:off x="1833939" y="3839083"/>
            <a:ext cx="662099" cy="669414"/>
          </a:xfrm>
          <a:prstGeom prst="rect">
            <a:avLst/>
          </a:prstGeom>
          <a:noFill/>
        </p:spPr>
        <p:txBody>
          <a:bodyPr wrap="square" rtlCol="0">
            <a:spAutoFit/>
          </a:bodyPr>
          <a:lstStyle/>
          <a:p>
            <a:r>
              <a:rPr lang="en-US" sz="750" dirty="0" smtClean="0"/>
              <a:t>Additional </a:t>
            </a:r>
            <a:r>
              <a:rPr lang="en-US" sz="750" dirty="0"/>
              <a:t>Course adoption above estimate</a:t>
            </a:r>
          </a:p>
        </p:txBody>
      </p:sp>
      <p:sp>
        <p:nvSpPr>
          <p:cNvPr id="19" name="TextBox 18"/>
          <p:cNvSpPr txBox="1"/>
          <p:nvPr/>
        </p:nvSpPr>
        <p:spPr>
          <a:xfrm>
            <a:off x="6825870" y="4433417"/>
            <a:ext cx="828244" cy="1015663"/>
          </a:xfrm>
          <a:prstGeom prst="rect">
            <a:avLst/>
          </a:prstGeom>
          <a:solidFill>
            <a:schemeClr val="bg2"/>
          </a:solidFill>
          <a:ln>
            <a:solidFill>
              <a:schemeClr val="dk1"/>
            </a:solidFill>
          </a:ln>
        </p:spPr>
        <p:txBody>
          <a:bodyPr wrap="square" rtlCol="0">
            <a:spAutoFit/>
          </a:bodyPr>
          <a:lstStyle/>
          <a:p>
            <a:r>
              <a:rPr lang="en-US" sz="750" dirty="0"/>
              <a:t>Note: There are fewer courses </a:t>
            </a:r>
            <a:r>
              <a:rPr lang="en-US" sz="750" dirty="0" smtClean="0"/>
              <a:t>this semester but </a:t>
            </a:r>
            <a:r>
              <a:rPr lang="en-US" sz="750" dirty="0"/>
              <a:t>they are </a:t>
            </a:r>
            <a:r>
              <a:rPr lang="en-US" sz="750" dirty="0" smtClean="0"/>
              <a:t>expected to include the most complex</a:t>
            </a:r>
            <a:endParaRPr lang="en-US" sz="750" dirty="0"/>
          </a:p>
        </p:txBody>
      </p:sp>
    </p:spTree>
    <p:extLst>
      <p:ext uri="{BB962C8B-B14F-4D97-AF65-F5344CB8AC3E}">
        <p14:creationId xmlns:p14="http://schemas.microsoft.com/office/powerpoint/2010/main" val="2362701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21621699"/>
              </p:ext>
            </p:extLst>
          </p:nvPr>
        </p:nvGraphicFramePr>
        <p:xfrm>
          <a:off x="404022" y="1031610"/>
          <a:ext cx="8305098" cy="5513105"/>
        </p:xfrm>
        <a:graphic>
          <a:graphicData uri="http://schemas.openxmlformats.org/drawingml/2006/table">
            <a:tbl>
              <a:tblPr firstRow="1" bandCol="1">
                <a:tableStyleId>{ED083AE6-46FA-4A59-8FB0-9F97EB10719F}</a:tableStyleId>
              </a:tblPr>
              <a:tblGrid>
                <a:gridCol w="1384183"/>
                <a:gridCol w="1384183"/>
                <a:gridCol w="1384183"/>
                <a:gridCol w="1384183"/>
                <a:gridCol w="1384183"/>
                <a:gridCol w="1384183"/>
              </a:tblGrid>
              <a:tr h="632320">
                <a:tc>
                  <a:txBody>
                    <a:bodyPr/>
                    <a:lstStyle/>
                    <a:p>
                      <a:pPr algn="ctr"/>
                      <a:r>
                        <a:rPr lang="en-US" sz="1600" b="1" i="1" dirty="0" smtClean="0">
                          <a:latin typeface="Arial" panose="020B0604020202020204" pitchFamily="34" charset="0"/>
                          <a:cs typeface="Arial" panose="020B0604020202020204" pitchFamily="34" charset="0"/>
                        </a:rPr>
                        <a:t>Fall</a:t>
                      </a:r>
                      <a:br>
                        <a:rPr lang="en-US" sz="1600" b="1" i="1" dirty="0" smtClean="0">
                          <a:latin typeface="Arial" panose="020B0604020202020204" pitchFamily="34" charset="0"/>
                          <a:cs typeface="Arial" panose="020B0604020202020204" pitchFamily="34" charset="0"/>
                        </a:rPr>
                      </a:br>
                      <a:r>
                        <a:rPr lang="en-US" sz="1600" b="1" i="1" dirty="0" smtClean="0">
                          <a:latin typeface="Arial" panose="020B0604020202020204" pitchFamily="34" charset="0"/>
                          <a:cs typeface="Arial" panose="020B0604020202020204" pitchFamily="34" charset="0"/>
                        </a:rPr>
                        <a:t>2016</a:t>
                      </a:r>
                      <a:endParaRPr lang="en-US" sz="1600" b="1" i="1" dirty="0">
                        <a:latin typeface="Arial" panose="020B0604020202020204" pitchFamily="34" charset="0"/>
                        <a:cs typeface="Arial" panose="020B0604020202020204" pitchFamily="34" charset="0"/>
                      </a:endParaRPr>
                    </a:p>
                  </a:txBody>
                  <a:tcPr>
                    <a:solidFill>
                      <a:srgbClr val="C00000">
                        <a:alpha val="60000"/>
                      </a:srgbClr>
                    </a:solidFill>
                  </a:tcPr>
                </a:tc>
                <a:tc>
                  <a:txBody>
                    <a:bodyPr/>
                    <a:lstStyle/>
                    <a:p>
                      <a:pPr algn="ctr"/>
                      <a:r>
                        <a:rPr lang="en-US" sz="1600" b="1" i="1" dirty="0" smtClean="0">
                          <a:latin typeface="Arial" panose="020B0604020202020204" pitchFamily="34" charset="0"/>
                          <a:cs typeface="Arial" panose="020B0604020202020204" pitchFamily="34" charset="0"/>
                        </a:rPr>
                        <a:t>Spring</a:t>
                      </a:r>
                      <a:br>
                        <a:rPr lang="en-US" sz="1600" b="1" i="1" dirty="0" smtClean="0">
                          <a:latin typeface="Arial" panose="020B0604020202020204" pitchFamily="34" charset="0"/>
                          <a:cs typeface="Arial" panose="020B0604020202020204" pitchFamily="34" charset="0"/>
                        </a:rPr>
                      </a:br>
                      <a:r>
                        <a:rPr lang="en-US" sz="1600" b="1" i="1" dirty="0" smtClean="0">
                          <a:latin typeface="Arial" panose="020B0604020202020204" pitchFamily="34" charset="0"/>
                          <a:cs typeface="Arial" panose="020B0604020202020204" pitchFamily="34" charset="0"/>
                        </a:rPr>
                        <a:t>2017</a:t>
                      </a:r>
                      <a:endParaRPr lang="en-US" sz="1600" b="1" i="1" dirty="0">
                        <a:latin typeface="Arial" panose="020B0604020202020204" pitchFamily="34" charset="0"/>
                        <a:cs typeface="Arial" panose="020B0604020202020204" pitchFamily="34" charset="0"/>
                      </a:endParaRPr>
                    </a:p>
                  </a:txBody>
                  <a:tcPr>
                    <a:solidFill>
                      <a:srgbClr val="FFC000">
                        <a:alpha val="60000"/>
                      </a:srgbClr>
                    </a:solidFill>
                  </a:tcPr>
                </a:tc>
                <a:tc>
                  <a:txBody>
                    <a:bodyPr/>
                    <a:lstStyle/>
                    <a:p>
                      <a:pPr algn="ctr"/>
                      <a:r>
                        <a:rPr lang="en-US" sz="1600" b="1" i="1" dirty="0" smtClean="0">
                          <a:latin typeface="Arial" panose="020B0604020202020204" pitchFamily="34" charset="0"/>
                          <a:cs typeface="Arial" panose="020B0604020202020204" pitchFamily="34" charset="0"/>
                        </a:rPr>
                        <a:t>Summer</a:t>
                      </a:r>
                    </a:p>
                    <a:p>
                      <a:pPr algn="ctr"/>
                      <a:r>
                        <a:rPr lang="en-US" sz="1600" b="1" i="1" dirty="0" smtClean="0">
                          <a:latin typeface="Arial" panose="020B0604020202020204" pitchFamily="34" charset="0"/>
                          <a:cs typeface="Arial" panose="020B0604020202020204" pitchFamily="34" charset="0"/>
                        </a:rPr>
                        <a:t>2017</a:t>
                      </a:r>
                      <a:endParaRPr lang="en-US" sz="1600" b="1" i="1" dirty="0">
                        <a:latin typeface="Arial" panose="020B0604020202020204" pitchFamily="34" charset="0"/>
                        <a:cs typeface="Arial" panose="020B0604020202020204" pitchFamily="34" charset="0"/>
                      </a:endParaRPr>
                    </a:p>
                  </a:txBody>
                  <a:tcPr>
                    <a:solidFill>
                      <a:srgbClr val="FFFF00">
                        <a:alpha val="60000"/>
                      </a:srgbClr>
                    </a:solidFill>
                  </a:tcPr>
                </a:tc>
                <a:tc>
                  <a:txBody>
                    <a:bodyPr/>
                    <a:lstStyle/>
                    <a:p>
                      <a:pPr algn="ctr"/>
                      <a:r>
                        <a:rPr lang="en-US" sz="1600" b="1" i="1" dirty="0" smtClean="0">
                          <a:latin typeface="Arial" panose="020B0604020202020204" pitchFamily="34" charset="0"/>
                          <a:cs typeface="Arial" panose="020B0604020202020204" pitchFamily="34" charset="0"/>
                        </a:rPr>
                        <a:t>Fall</a:t>
                      </a:r>
                    </a:p>
                    <a:p>
                      <a:pPr algn="ctr"/>
                      <a:r>
                        <a:rPr lang="en-US" sz="1600" b="1" i="1" dirty="0" smtClean="0">
                          <a:latin typeface="Arial" panose="020B0604020202020204" pitchFamily="34" charset="0"/>
                          <a:cs typeface="Arial" panose="020B0604020202020204" pitchFamily="34" charset="0"/>
                        </a:rPr>
                        <a:t>2017</a:t>
                      </a:r>
                      <a:endParaRPr lang="en-US" sz="1600" b="1" i="1" dirty="0">
                        <a:latin typeface="Arial" panose="020B0604020202020204" pitchFamily="34" charset="0"/>
                        <a:cs typeface="Arial" panose="020B0604020202020204" pitchFamily="34" charset="0"/>
                      </a:endParaRPr>
                    </a:p>
                  </a:txBody>
                  <a:tcPr>
                    <a:solidFill>
                      <a:srgbClr val="92D050">
                        <a:alpha val="60000"/>
                      </a:srgbClr>
                    </a:solidFill>
                  </a:tcPr>
                </a:tc>
                <a:tc>
                  <a:txBody>
                    <a:bodyPr/>
                    <a:lstStyle/>
                    <a:p>
                      <a:pPr algn="ctr"/>
                      <a:r>
                        <a:rPr lang="en-US" sz="1600" b="1" i="1" dirty="0" smtClean="0">
                          <a:latin typeface="Arial" panose="020B0604020202020204" pitchFamily="34" charset="0"/>
                          <a:cs typeface="Arial" panose="020B0604020202020204" pitchFamily="34" charset="0"/>
                        </a:rPr>
                        <a:t>Spring</a:t>
                      </a:r>
                    </a:p>
                    <a:p>
                      <a:pPr algn="ctr"/>
                      <a:r>
                        <a:rPr lang="en-US" sz="1600" b="1" i="1" dirty="0" smtClean="0">
                          <a:latin typeface="Arial" panose="020B0604020202020204" pitchFamily="34" charset="0"/>
                          <a:cs typeface="Arial" panose="020B0604020202020204" pitchFamily="34" charset="0"/>
                        </a:rPr>
                        <a:t>2018</a:t>
                      </a:r>
                      <a:endParaRPr lang="en-US" sz="1600" b="1" i="1" dirty="0">
                        <a:latin typeface="Arial" panose="020B0604020202020204" pitchFamily="34" charset="0"/>
                        <a:cs typeface="Arial" panose="020B0604020202020204" pitchFamily="34" charset="0"/>
                      </a:endParaRPr>
                    </a:p>
                  </a:txBody>
                  <a:tcPr>
                    <a:solidFill>
                      <a:srgbClr val="00B0F0">
                        <a:alpha val="60000"/>
                      </a:srgbClr>
                    </a:solidFill>
                  </a:tcPr>
                </a:tc>
                <a:tc>
                  <a:txBody>
                    <a:bodyPr/>
                    <a:lstStyle/>
                    <a:p>
                      <a:pPr algn="ctr"/>
                      <a:r>
                        <a:rPr lang="en-US" sz="1600" b="1" i="1" dirty="0" smtClean="0">
                          <a:latin typeface="Arial" panose="020B0604020202020204" pitchFamily="34" charset="0"/>
                          <a:cs typeface="Arial" panose="020B0604020202020204" pitchFamily="34" charset="0"/>
                        </a:rPr>
                        <a:t>Summer</a:t>
                      </a:r>
                    </a:p>
                    <a:p>
                      <a:pPr algn="ctr"/>
                      <a:r>
                        <a:rPr lang="en-US" sz="1600" b="1" i="1" dirty="0" smtClean="0">
                          <a:latin typeface="Arial" panose="020B0604020202020204" pitchFamily="34" charset="0"/>
                          <a:cs typeface="Arial" panose="020B0604020202020204" pitchFamily="34" charset="0"/>
                        </a:rPr>
                        <a:t>2018</a:t>
                      </a:r>
                      <a:endParaRPr lang="en-US" sz="1600" b="1" i="1" dirty="0">
                        <a:latin typeface="Arial" panose="020B0604020202020204" pitchFamily="34" charset="0"/>
                        <a:cs typeface="Arial" panose="020B0604020202020204" pitchFamily="34" charset="0"/>
                      </a:endParaRPr>
                    </a:p>
                  </a:txBody>
                  <a:tcPr>
                    <a:solidFill>
                      <a:srgbClr val="7030A0">
                        <a:alpha val="60000"/>
                      </a:srgbClr>
                    </a:solidFill>
                  </a:tcPr>
                </a:tc>
              </a:tr>
              <a:tr h="307247">
                <a:tc gridSpan="6">
                  <a:txBody>
                    <a:bodyPr/>
                    <a:lstStyle/>
                    <a:p>
                      <a:endParaRPr lang="en-US" sz="1600"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endParaRPr lang="en-US"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hMerge="1">
                  <a:txBody>
                    <a:bodyPr/>
                    <a:lstStyle/>
                    <a:p>
                      <a:endParaRPr lang="en-US"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tcPr>
                </a:tc>
                <a:tc hMerge="1">
                  <a:txBody>
                    <a:bodyPr/>
                    <a:lstStyle/>
                    <a:p>
                      <a:endParaRPr lang="en-US"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hMerge="1">
                  <a:txBody>
                    <a:bodyPr/>
                    <a:lstStyle/>
                    <a:p>
                      <a:endParaRPr lang="en-US" dirty="0"/>
                    </a:p>
                  </a:txBody>
                  <a:tcPr>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tcPr>
                </a:tc>
              </a:tr>
              <a:tr h="371213">
                <a:tc gridSpan="6">
                  <a:txBody>
                    <a:bodyPr/>
                    <a:lstStyle/>
                    <a:p>
                      <a:pPr algn="ctr"/>
                      <a:r>
                        <a:rPr lang="en-US" sz="1600" dirty="0" smtClean="0">
                          <a:latin typeface="Arial" panose="020B0604020202020204" pitchFamily="34" charset="0"/>
                          <a:cs typeface="Arial" panose="020B0604020202020204" pitchFamily="34" charset="0"/>
                        </a:rPr>
                        <a:t>General Campus Support and Training </a:t>
                      </a:r>
                    </a:p>
                    <a:p>
                      <a:pPr algn="ctr"/>
                      <a:r>
                        <a:rPr lang="en-US" sz="1000" dirty="0" smtClean="0">
                          <a:latin typeface="Arial" panose="020B0604020202020204" pitchFamily="34" charset="0"/>
                          <a:cs typeface="Arial" panose="020B0604020202020204" pitchFamily="34" charset="0"/>
                        </a:rPr>
                        <a:t>(offered across all semesters to everyone)</a:t>
                      </a:r>
                      <a:endParaRPr lang="en-US" sz="1000" dirty="0">
                        <a:latin typeface="Arial" panose="020B0604020202020204" pitchFamily="34" charset="0"/>
                        <a:cs typeface="Arial" panose="020B0604020202020204" pitchFamily="34" charset="0"/>
                      </a:endParaRPr>
                    </a:p>
                  </a:txBody>
                  <a:tcPr>
                    <a:solidFill>
                      <a:schemeClr val="bg1">
                        <a:lumMod val="85000"/>
                      </a:schemeClr>
                    </a:solidFill>
                  </a:tcPr>
                </a:tc>
                <a:tc hMerge="1">
                  <a:txBody>
                    <a:bodyPr/>
                    <a:lstStyle/>
                    <a:p>
                      <a:endParaRPr lang="en-US"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endParaRPr lang="en-US"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hMerge="1">
                  <a:txBody>
                    <a:bodyPr/>
                    <a:lstStyle/>
                    <a:p>
                      <a:endParaRPr lang="en-US" dirty="0"/>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tcPr>
                </a:tc>
                <a:tc hMerge="1">
                  <a:txBody>
                    <a:bodyPr/>
                    <a:lstStyle/>
                    <a:p>
                      <a:endParaRPr lang="en-US"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hMerge="1">
                  <a:txBody>
                    <a:bodyPr/>
                    <a:lstStyle/>
                    <a:p>
                      <a:endParaRPr lang="en-US" dirty="0"/>
                    </a:p>
                  </a:txBody>
                  <a:tcPr>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tcPr>
                </a:tc>
              </a:tr>
              <a:tr h="934603">
                <a:tc>
                  <a:txBody>
                    <a:bodyPr/>
                    <a:lstStyle/>
                    <a:p>
                      <a:endParaRPr lang="en-US" sz="1600" dirty="0">
                        <a:latin typeface="Arial" panose="020B0604020202020204" pitchFamily="34" charset="0"/>
                        <a:cs typeface="Arial" panose="020B0604020202020204" pitchFamily="34" charset="0"/>
                      </a:endParaRPr>
                    </a:p>
                  </a:txBody>
                  <a:tcPr>
                    <a:lnR w="12700" cap="flat" cmpd="sng" algn="ctr">
                      <a:noFill/>
                      <a:prstDash val="solid"/>
                      <a:round/>
                      <a:headEnd type="none" w="med" len="med"/>
                      <a:tailEnd type="none" w="med" len="med"/>
                    </a:lnR>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tcPr>
                </a:tc>
              </a:tr>
              <a:tr h="318782">
                <a:tc gridSpan="6">
                  <a:txBody>
                    <a:bodyPr/>
                    <a:lstStyle/>
                    <a:p>
                      <a:endParaRPr lang="en-US" sz="1600" dirty="0">
                        <a:latin typeface="Arial" panose="020B0604020202020204" pitchFamily="34" charset="0"/>
                        <a:cs typeface="Arial" panose="020B0604020202020204" pitchFamily="34" charset="0"/>
                      </a:endParaRPr>
                    </a:p>
                  </a:txBody>
                  <a:tcPr>
                    <a:solidFill>
                      <a:schemeClr val="bg1"/>
                    </a:soli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tcPr>
                </a:tc>
              </a:tr>
              <a:tr h="391416">
                <a:tc gridSpan="6">
                  <a:txBody>
                    <a:bodyPr/>
                    <a:lstStyle/>
                    <a:p>
                      <a:pPr algn="ctr"/>
                      <a:r>
                        <a:rPr lang="en-US" sz="1600" dirty="0" smtClean="0">
                          <a:latin typeface="Arial" panose="020B0604020202020204" pitchFamily="34" charset="0"/>
                          <a:cs typeface="Arial" panose="020B0604020202020204" pitchFamily="34" charset="0"/>
                        </a:rPr>
                        <a:t>SCID-Targeted Support and Training</a:t>
                      </a:r>
                      <a:endParaRPr lang="en-US" sz="1600" dirty="0">
                        <a:latin typeface="Arial" panose="020B0604020202020204" pitchFamily="34" charset="0"/>
                        <a:cs typeface="Arial" panose="020B0604020202020204" pitchFamily="34" charset="0"/>
                      </a:endParaRPr>
                    </a:p>
                  </a:txBody>
                  <a:tcPr>
                    <a:solidFill>
                      <a:schemeClr val="bg1">
                        <a:lumMod val="85000"/>
                      </a:schemeClr>
                    </a:soli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hMerge="1">
                  <a:txBody>
                    <a:bodyPr/>
                    <a:lstStyle/>
                    <a:p>
                      <a:endParaRPr lang="en-US" sz="1600" dirty="0">
                        <a:latin typeface="Arial" panose="020B0604020202020204" pitchFamily="34" charset="0"/>
                        <a:cs typeface="Arial" panose="020B0604020202020204" pitchFamily="34" charset="0"/>
                      </a:endParaRPr>
                    </a:p>
                  </a:txBody>
                  <a:tcPr>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tcPr>
                </a:tc>
              </a:tr>
              <a:tr h="842046">
                <a:tc>
                  <a:txBody>
                    <a:bodyPr/>
                    <a:lstStyle/>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a:txBody>
                  <a:tcPr>
                    <a:lnR w="12700" cap="flat" cmpd="sng" algn="ctr">
                      <a:noFill/>
                      <a:prstDash val="solid"/>
                      <a:round/>
                      <a:headEnd type="none" w="med" len="med"/>
                      <a:tailEnd type="none" w="med" len="med"/>
                    </a:lnR>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a:tcPr>
                </a:tc>
                <a:tc>
                  <a:txBody>
                    <a:bodyPr/>
                    <a:lstStyle/>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tcPr>
                </a:tc>
                <a:tc>
                  <a:txBody>
                    <a:bodyPr/>
                    <a:lstStyle/>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tcPr>
                </a:tc>
              </a:tr>
              <a:tr h="632320">
                <a:tc>
                  <a:txBody>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Pilot SCIDs</a:t>
                      </a:r>
                      <a:endParaRPr lang="en-US" sz="1200" dirty="0">
                        <a:latin typeface="Arial" panose="020B0604020202020204" pitchFamily="34" charset="0"/>
                        <a:cs typeface="Arial" panose="020B0604020202020204" pitchFamily="34" charset="0"/>
                      </a:endParaRPr>
                    </a:p>
                  </a:txBody>
                  <a:tcPr>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a:tcPr>
                </a:tc>
                <a:tc>
                  <a:txBody>
                    <a:bodyPr/>
                    <a:lstStyle/>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SMPH</a:t>
                      </a: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LAW</a:t>
                      </a:r>
                    </a:p>
                    <a:p>
                      <a:pPr marL="171450" indent="-171450">
                        <a:buFont typeface="Arial" panose="020B0604020202020204" pitchFamily="34" charset="0"/>
                        <a:buChar char="•"/>
                      </a:pPr>
                      <a:r>
                        <a:rPr lang="en-US" sz="1200" smtClean="0">
                          <a:latin typeface="Arial" panose="020B0604020202020204" pitchFamily="34" charset="0"/>
                          <a:cs typeface="Arial" panose="020B0604020202020204" pitchFamily="34" charset="0"/>
                        </a:rPr>
                        <a:t>WSB</a:t>
                      </a:r>
                      <a:endParaRPr lang="en-US"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CALS</a:t>
                      </a:r>
                    </a:p>
                    <a:p>
                      <a:pPr marL="171450" indent="-171450">
                        <a:buFont typeface="Arial" panose="020B0604020202020204" pitchFamily="34" charset="0"/>
                        <a:buChar char="•"/>
                      </a:pPr>
                      <a:r>
                        <a:rPr lang="en-US" sz="1200" dirty="0" err="1" smtClean="0">
                          <a:latin typeface="Arial" panose="020B0604020202020204" pitchFamily="34" charset="0"/>
                          <a:cs typeface="Arial" panose="020B0604020202020204" pitchFamily="34" charset="0"/>
                        </a:rPr>
                        <a:t>SoHE</a:t>
                      </a:r>
                      <a:endParaRPr lang="en-US"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L&amp;S: </a:t>
                      </a:r>
                      <a:r>
                        <a:rPr lang="en-US" sz="1200" dirty="0" err="1" smtClean="0">
                          <a:latin typeface="Arial" panose="020B0604020202020204" pitchFamily="34" charset="0"/>
                          <a:cs typeface="Arial" panose="020B0604020202020204" pitchFamily="34" charset="0"/>
                        </a:rPr>
                        <a:t>Chem</a:t>
                      </a:r>
                      <a:endParaRPr lang="en-US"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L&amp;S: </a:t>
                      </a:r>
                      <a:r>
                        <a:rPr lang="en-US" sz="1200" dirty="0" err="1" smtClean="0">
                          <a:latin typeface="Arial" panose="020B0604020202020204" pitchFamily="34" charset="0"/>
                          <a:cs typeface="Arial" panose="020B0604020202020204" pitchFamily="34" charset="0"/>
                        </a:rPr>
                        <a:t>Poli</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Sci</a:t>
                      </a:r>
                      <a:endParaRPr lang="en-US"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L&amp;S: Econ</a:t>
                      </a:r>
                      <a:endParaRPr lang="en-US" sz="1200" dirty="0">
                        <a:latin typeface="Arial" panose="020B0604020202020204" pitchFamily="34" charset="0"/>
                        <a:cs typeface="Arial" panose="020B0604020202020204" pitchFamily="34" charset="0"/>
                      </a:endParaRPr>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r>
                        <a:rPr lang="en-US" sz="1200" dirty="0" smtClean="0">
                          <a:latin typeface="Arial" panose="020B0604020202020204" pitchFamily="34" charset="0"/>
                          <a:cs typeface="Arial" panose="020B0604020202020204" pitchFamily="34" charset="0"/>
                        </a:rPr>
                        <a:t>Ad-hoc course development work</a:t>
                      </a:r>
                      <a:endParaRPr lang="en-US" sz="1200" dirty="0">
                        <a:latin typeface="Arial" panose="020B0604020202020204" pitchFamily="34" charset="0"/>
                        <a:cs typeface="Arial" panose="020B0604020202020204" pitchFamily="34" charset="0"/>
                      </a:endParaRP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Engineering</a:t>
                      </a: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Education</a:t>
                      </a: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Vet</a:t>
                      </a:r>
                      <a:r>
                        <a:rPr lang="en-US" sz="1200" baseline="0" dirty="0" smtClean="0">
                          <a:latin typeface="Arial" panose="020B0604020202020204" pitchFamily="34" charset="0"/>
                          <a:cs typeface="Arial" panose="020B0604020202020204" pitchFamily="34" charset="0"/>
                        </a:rPr>
                        <a:t> Med</a:t>
                      </a:r>
                    </a:p>
                    <a:p>
                      <a:pPr marL="171450" indent="-1714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Nelson Inst.</a:t>
                      </a:r>
                    </a:p>
                    <a:p>
                      <a:pPr marL="171450" indent="-1714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Pharmacy</a:t>
                      </a:r>
                    </a:p>
                    <a:p>
                      <a:pPr marL="171450" indent="-1714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Nursing</a:t>
                      </a:r>
                    </a:p>
                    <a:p>
                      <a:pPr marL="171450" indent="-171450">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L&amp;S Depts.</a:t>
                      </a:r>
                      <a:endParaRPr lang="en-US" sz="1200" dirty="0">
                        <a:latin typeface="Arial" panose="020B0604020202020204" pitchFamily="34" charset="0"/>
                        <a:cs typeface="Arial" panose="020B0604020202020204" pitchFamily="34" charset="0"/>
                      </a:endParaRPr>
                    </a:p>
                  </a:txBody>
                  <a:tc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tcPr>
                </a:tc>
                <a:tc>
                  <a:txBody>
                    <a:bodyPr/>
                    <a:lstStyle/>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SMPH</a:t>
                      </a: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L&amp;S: Physics</a:t>
                      </a: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L&amp;S: Math</a:t>
                      </a: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L&amp;S: Philosophy</a:t>
                      </a:r>
                      <a:endParaRPr lang="en-US" sz="1200" dirty="0">
                        <a:latin typeface="Arial" panose="020B0604020202020204" pitchFamily="34" charset="0"/>
                        <a:cs typeface="Arial" panose="020B0604020202020204" pitchFamily="34" charset="0"/>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Ad-hoc course development work</a:t>
                      </a:r>
                    </a:p>
                  </a:txBody>
                  <a:tcPr>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tcPr>
                </a:tc>
              </a:tr>
            </a:tbl>
          </a:graphicData>
        </a:graphic>
      </p:graphicFrame>
      <p:sp>
        <p:nvSpPr>
          <p:cNvPr id="6" name="TextBox 5"/>
          <p:cNvSpPr txBox="1"/>
          <p:nvPr/>
        </p:nvSpPr>
        <p:spPr>
          <a:xfrm>
            <a:off x="529855" y="415390"/>
            <a:ext cx="8061822" cy="400110"/>
          </a:xfrm>
          <a:prstGeom prst="rect">
            <a:avLst/>
          </a:prstGeom>
          <a:noFill/>
        </p:spPr>
        <p:txBody>
          <a:bodyPr wrap="square" rtlCol="0">
            <a:spAutoFit/>
          </a:bodyPr>
          <a:lstStyle/>
          <a:p>
            <a:pPr algn="ctr"/>
            <a:r>
              <a:rPr lang="en-US" sz="2000" dirty="0" smtClean="0"/>
              <a:t>Proposal </a:t>
            </a:r>
            <a:r>
              <a:rPr lang="en-US" sz="2000" dirty="0" smtClean="0"/>
              <a:t>for Canvas Credit Course Campus Support</a:t>
            </a:r>
            <a:endParaRPr lang="en-US" sz="2000" dirty="0"/>
          </a:p>
        </p:txBody>
      </p:sp>
      <p:sp>
        <p:nvSpPr>
          <p:cNvPr id="10" name="TextBox 9"/>
          <p:cNvSpPr txBox="1"/>
          <p:nvPr/>
        </p:nvSpPr>
        <p:spPr>
          <a:xfrm>
            <a:off x="529855" y="2552985"/>
            <a:ext cx="7986322" cy="827778"/>
          </a:xfrm>
          <a:prstGeom prst="rect">
            <a:avLst/>
          </a:prstGeom>
          <a:solidFill>
            <a:schemeClr val="bg1">
              <a:alpha val="70000"/>
            </a:schemeClr>
          </a:solidFill>
          <a:ln>
            <a:noFill/>
          </a:ln>
        </p:spPr>
        <p:txBody>
          <a:bodyPr wrap="square" rtlCol="0">
            <a:spAutoFit/>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663514762"/>
              </p:ext>
            </p:extLst>
          </p:nvPr>
        </p:nvGraphicFramePr>
        <p:xfrm>
          <a:off x="718042" y="2552985"/>
          <a:ext cx="7581900" cy="1005840"/>
        </p:xfrm>
        <a:graphic>
          <a:graphicData uri="http://schemas.openxmlformats.org/drawingml/2006/table">
            <a:tbl>
              <a:tblPr firstRow="1" bandRow="1">
                <a:tableStyleId>{2D5ABB26-0587-4C30-8999-92F81FD0307C}</a:tableStyleId>
              </a:tblPr>
              <a:tblGrid>
                <a:gridCol w="3790950"/>
                <a:gridCol w="3790950"/>
              </a:tblGrid>
              <a:tr h="370840">
                <a:tc>
                  <a:txBody>
                    <a:bodyPr/>
                    <a:lstStyle/>
                    <a:p>
                      <a:pPr marL="171450" indent="-171450">
                        <a:buFont typeface="Arial" charset="0"/>
                        <a:buChar char="•"/>
                      </a:pPr>
                      <a:r>
                        <a:rPr lang="en-US" sz="1200" dirty="0" smtClean="0">
                          <a:solidFill>
                            <a:schemeClr val="tx1">
                              <a:lumMod val="85000"/>
                              <a:lumOff val="15000"/>
                            </a:schemeClr>
                          </a:solidFill>
                          <a:latin typeface="Arial" charset="0"/>
                          <a:ea typeface="Arial" charset="0"/>
                          <a:cs typeface="Arial" charset="0"/>
                        </a:rPr>
                        <a:t>On-site Office Hours</a:t>
                      </a:r>
                    </a:p>
                    <a:p>
                      <a:pPr marL="171450" indent="-171450">
                        <a:buFont typeface="Arial" charset="0"/>
                        <a:buChar char="•"/>
                      </a:pPr>
                      <a:r>
                        <a:rPr lang="en-US" sz="1200" baseline="0" dirty="0" smtClean="0">
                          <a:solidFill>
                            <a:schemeClr val="tx1">
                              <a:lumMod val="85000"/>
                              <a:lumOff val="15000"/>
                            </a:schemeClr>
                          </a:solidFill>
                          <a:latin typeface="Arial" charset="0"/>
                          <a:ea typeface="Arial" charset="0"/>
                          <a:cs typeface="Arial" charset="0"/>
                        </a:rPr>
                        <a:t>One-on-one Consultations</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200" dirty="0" smtClean="0">
                          <a:solidFill>
                            <a:schemeClr val="tx1">
                              <a:lumMod val="85000"/>
                              <a:lumOff val="15000"/>
                            </a:schemeClr>
                          </a:solidFill>
                          <a:latin typeface="Arial" charset="0"/>
                          <a:ea typeface="Arial" charset="0"/>
                          <a:cs typeface="Arial" charset="0"/>
                        </a:rPr>
                        <a:t>Help, How-to, and Best Practices</a:t>
                      </a:r>
                      <a:r>
                        <a:rPr lang="en-US" sz="1200" baseline="0" dirty="0" smtClean="0">
                          <a:solidFill>
                            <a:schemeClr val="tx1">
                              <a:lumMod val="85000"/>
                              <a:lumOff val="15000"/>
                            </a:schemeClr>
                          </a:solidFill>
                          <a:latin typeface="Arial" charset="0"/>
                          <a:ea typeface="Arial" charset="0"/>
                          <a:cs typeface="Arial" charset="0"/>
                        </a:rPr>
                        <a:t> Documentation</a:t>
                      </a:r>
                    </a:p>
                    <a:p>
                      <a:pPr marL="171450" indent="-171450">
                        <a:buFont typeface="Arial" charset="0"/>
                        <a:buChar char="•"/>
                      </a:pPr>
                      <a:r>
                        <a:rPr lang="en-US" sz="1200" baseline="0" dirty="0" smtClean="0">
                          <a:solidFill>
                            <a:schemeClr val="tx1">
                              <a:lumMod val="85000"/>
                              <a:lumOff val="15000"/>
                            </a:schemeClr>
                          </a:solidFill>
                          <a:latin typeface="Arial" charset="0"/>
                          <a:ea typeface="Arial" charset="0"/>
                          <a:cs typeface="Arial" charset="0"/>
                        </a:rPr>
                        <a:t>Course Templates </a:t>
                      </a:r>
                      <a:endParaRPr lang="en-US" sz="1200" dirty="0">
                        <a:solidFill>
                          <a:schemeClr val="tx1">
                            <a:lumMod val="85000"/>
                            <a:lumOff val="15000"/>
                          </a:schemeClr>
                        </a:solidFill>
                        <a:latin typeface="Arial" charset="0"/>
                        <a:ea typeface="Arial" charset="0"/>
                        <a:cs typeface="Arial" charset="0"/>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charset="0"/>
                        <a:buChar char="•"/>
                        <a:tabLst/>
                        <a:defRPr/>
                      </a:pPr>
                      <a:r>
                        <a:rPr lang="en-US" sz="1200" dirty="0" smtClean="0">
                          <a:solidFill>
                            <a:schemeClr val="tx1">
                              <a:lumMod val="85000"/>
                              <a:lumOff val="15000"/>
                            </a:schemeClr>
                          </a:solidFill>
                          <a:latin typeface="Arial" charset="0"/>
                          <a:ea typeface="Arial" charset="0"/>
                          <a:cs typeface="Arial" charset="0"/>
                        </a:rPr>
                        <a:t>Canvas Online Training Course for Faculty,</a:t>
                      </a:r>
                      <a:r>
                        <a:rPr lang="en-US" sz="1200" baseline="0" dirty="0" smtClean="0">
                          <a:solidFill>
                            <a:schemeClr val="tx1">
                              <a:lumMod val="85000"/>
                              <a:lumOff val="15000"/>
                            </a:schemeClr>
                          </a:solidFill>
                          <a:latin typeface="Arial" charset="0"/>
                          <a:ea typeface="Arial" charset="0"/>
                          <a:cs typeface="Arial" charset="0"/>
                        </a:rPr>
                        <a:t> </a:t>
                      </a:r>
                      <a:r>
                        <a:rPr lang="en-US" sz="1200" dirty="0" smtClean="0">
                          <a:solidFill>
                            <a:schemeClr val="tx1">
                              <a:lumMod val="85000"/>
                              <a:lumOff val="15000"/>
                            </a:schemeClr>
                          </a:solidFill>
                          <a:latin typeface="Arial" charset="0"/>
                          <a:ea typeface="Arial" charset="0"/>
                          <a:cs typeface="Arial" charset="0"/>
                        </a:rPr>
                        <a:t>Staff, and Students</a:t>
                      </a:r>
                    </a:p>
                    <a:p>
                      <a:pPr marL="285750" marR="0" lvl="0" indent="-285750" algn="l" defTabSz="457200" rtl="0" eaLnBrk="1" fontAlgn="auto" latinLnBrk="0" hangingPunct="1">
                        <a:lnSpc>
                          <a:spcPct val="100000"/>
                        </a:lnSpc>
                        <a:spcBef>
                          <a:spcPts val="0"/>
                        </a:spcBef>
                        <a:spcAft>
                          <a:spcPts val="0"/>
                        </a:spcAft>
                        <a:buClrTx/>
                        <a:buSzTx/>
                        <a:buFont typeface="Arial" charset="0"/>
                        <a:buChar char="•"/>
                        <a:tabLst/>
                        <a:defRPr/>
                      </a:pPr>
                      <a:r>
                        <a:rPr lang="en-US" sz="1200" dirty="0" smtClean="0">
                          <a:solidFill>
                            <a:schemeClr val="tx1">
                              <a:lumMod val="85000"/>
                              <a:lumOff val="15000"/>
                            </a:schemeClr>
                          </a:solidFill>
                          <a:latin typeface="Arial" charset="0"/>
                          <a:ea typeface="Arial" charset="0"/>
                          <a:cs typeface="Arial" charset="0"/>
                        </a:rPr>
                        <a:t>Campus-wide </a:t>
                      </a:r>
                      <a:r>
                        <a:rPr lang="en-US" sz="1200" baseline="0" dirty="0" smtClean="0">
                          <a:solidFill>
                            <a:schemeClr val="tx1">
                              <a:lumMod val="85000"/>
                              <a:lumOff val="15000"/>
                            </a:schemeClr>
                          </a:solidFill>
                          <a:latin typeface="Arial" charset="0"/>
                          <a:ea typeface="Arial" charset="0"/>
                          <a:cs typeface="Arial" charset="0"/>
                        </a:rPr>
                        <a:t>Training Sessions</a:t>
                      </a:r>
                    </a:p>
                    <a:p>
                      <a:pPr marL="285750" marR="0" lvl="0" indent="-285750" algn="l" defTabSz="457200" rtl="0" eaLnBrk="1" fontAlgn="auto" latinLnBrk="0" hangingPunct="1">
                        <a:lnSpc>
                          <a:spcPct val="100000"/>
                        </a:lnSpc>
                        <a:spcBef>
                          <a:spcPts val="0"/>
                        </a:spcBef>
                        <a:spcAft>
                          <a:spcPts val="0"/>
                        </a:spcAft>
                        <a:buClrTx/>
                        <a:buSzTx/>
                        <a:buFont typeface="Arial" charset="0"/>
                        <a:buChar char="•"/>
                        <a:tabLst/>
                        <a:defRPr/>
                      </a:pPr>
                      <a:r>
                        <a:rPr lang="en-US" sz="1200" baseline="0" dirty="0" smtClean="0">
                          <a:solidFill>
                            <a:schemeClr val="tx1">
                              <a:lumMod val="85000"/>
                              <a:lumOff val="15000"/>
                            </a:schemeClr>
                          </a:solidFill>
                          <a:latin typeface="Arial" charset="0"/>
                          <a:ea typeface="Arial" charset="0"/>
                          <a:cs typeface="Arial" charset="0"/>
                        </a:rPr>
                        <a:t>Facilitated Canvas Community Building</a:t>
                      </a:r>
                    </a:p>
                    <a:p>
                      <a:pPr marL="285750" marR="0" lvl="0" indent="-285750" algn="l" defTabSz="457200" rtl="0" eaLnBrk="1" fontAlgn="auto" latinLnBrk="0" hangingPunct="1">
                        <a:lnSpc>
                          <a:spcPct val="100000"/>
                        </a:lnSpc>
                        <a:spcBef>
                          <a:spcPts val="0"/>
                        </a:spcBef>
                        <a:spcAft>
                          <a:spcPts val="0"/>
                        </a:spcAft>
                        <a:buClrTx/>
                        <a:buSzTx/>
                        <a:buFont typeface="Arial" charset="0"/>
                        <a:buChar char="•"/>
                        <a:tabLst/>
                        <a:defRPr/>
                      </a:pPr>
                      <a:endParaRPr lang="en-US" sz="1200" dirty="0">
                        <a:solidFill>
                          <a:schemeClr val="tx1">
                            <a:lumMod val="85000"/>
                            <a:lumOff val="15000"/>
                          </a:schemeClr>
                        </a:solidFill>
                        <a:latin typeface="Arial" charset="0"/>
                        <a:ea typeface="Arial" charset="0"/>
                        <a:cs typeface="Arial" charset="0"/>
                      </a:endParaRPr>
                    </a:p>
                  </a:txBody>
                  <a:tcPr/>
                </a:tc>
              </a:tr>
            </a:tbl>
          </a:graphicData>
        </a:graphic>
      </p:graphicFrame>
      <p:sp>
        <p:nvSpPr>
          <p:cNvPr id="9" name="TextBox 8"/>
          <p:cNvSpPr txBox="1"/>
          <p:nvPr/>
        </p:nvSpPr>
        <p:spPr>
          <a:xfrm>
            <a:off x="1414895" y="4252815"/>
            <a:ext cx="6216242" cy="671120"/>
          </a:xfrm>
          <a:prstGeom prst="rect">
            <a:avLst/>
          </a:prstGeom>
          <a:solidFill>
            <a:schemeClr val="bg1">
              <a:alpha val="70000"/>
            </a:schemeClr>
          </a:solidFill>
          <a:ln>
            <a:noFill/>
          </a:ln>
        </p:spPr>
        <p:txBody>
          <a:bodyPr wrap="square" rtlCol="0">
            <a:spAutoFit/>
          </a:bodyPr>
          <a:lstStyle/>
          <a:p>
            <a:endParaRPr lang="en-US" dirty="0"/>
          </a:p>
        </p:txBody>
      </p:sp>
      <p:graphicFrame>
        <p:nvGraphicFramePr>
          <p:cNvPr id="8" name="Table 7"/>
          <p:cNvGraphicFramePr>
            <a:graphicFrameLocks noGrp="1"/>
          </p:cNvGraphicFramePr>
          <p:nvPr>
            <p:extLst/>
          </p:nvPr>
        </p:nvGraphicFramePr>
        <p:xfrm>
          <a:off x="1562100" y="4278610"/>
          <a:ext cx="7581900" cy="822960"/>
        </p:xfrm>
        <a:graphic>
          <a:graphicData uri="http://schemas.openxmlformats.org/drawingml/2006/table">
            <a:tbl>
              <a:tblPr firstRow="1" bandRow="1">
                <a:tableStyleId>{2D5ABB26-0587-4C30-8999-92F81FD0307C}</a:tableStyleId>
              </a:tblPr>
              <a:tblGrid>
                <a:gridCol w="3790950"/>
                <a:gridCol w="3790950"/>
              </a:tblGrid>
              <a:tr h="671120">
                <a:tc>
                  <a:txBody>
                    <a:bodyPr/>
                    <a:lstStyle/>
                    <a:p>
                      <a:pPr marL="0" indent="0">
                        <a:buFont typeface="Arial" charset="0"/>
                        <a:buNone/>
                      </a:pPr>
                      <a:r>
                        <a:rPr lang="en-US" sz="1200" dirty="0" smtClean="0">
                          <a:solidFill>
                            <a:schemeClr val="tx1">
                              <a:lumMod val="85000"/>
                              <a:lumOff val="15000"/>
                            </a:schemeClr>
                          </a:solidFill>
                          <a:latin typeface="Arial" charset="0"/>
                          <a:ea typeface="Arial" charset="0"/>
                          <a:cs typeface="Arial" charset="0"/>
                        </a:rPr>
                        <a:t>Each</a:t>
                      </a:r>
                      <a:r>
                        <a:rPr lang="en-US" sz="1200" baseline="0" dirty="0" smtClean="0">
                          <a:solidFill>
                            <a:schemeClr val="tx1">
                              <a:lumMod val="85000"/>
                              <a:lumOff val="15000"/>
                            </a:schemeClr>
                          </a:solidFill>
                          <a:latin typeface="Arial" charset="0"/>
                          <a:ea typeface="Arial" charset="0"/>
                          <a:cs typeface="Arial" charset="0"/>
                        </a:rPr>
                        <a:t> semester a sequence of 3 events will be offered multiple times, targeting specific SCIDs</a:t>
                      </a:r>
                      <a:endParaRPr lang="en-US" sz="1200" dirty="0">
                        <a:solidFill>
                          <a:schemeClr val="tx1">
                            <a:lumMod val="85000"/>
                            <a:lumOff val="15000"/>
                          </a:schemeClr>
                        </a:solidFill>
                        <a:latin typeface="Arial" charset="0"/>
                        <a:ea typeface="Arial" charset="0"/>
                        <a:cs typeface="Arial" charset="0"/>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mj-lt"/>
                        <a:buAutoNum type="arabicPeriod"/>
                        <a:tabLst/>
                        <a:defRPr/>
                      </a:pPr>
                      <a:r>
                        <a:rPr lang="en-US" sz="1200" dirty="0" smtClean="0">
                          <a:solidFill>
                            <a:schemeClr val="tx1">
                              <a:lumMod val="85000"/>
                              <a:lumOff val="15000"/>
                            </a:schemeClr>
                          </a:solidFill>
                          <a:latin typeface="Arial" charset="0"/>
                          <a:ea typeface="Arial" charset="0"/>
                          <a:cs typeface="Arial" charset="0"/>
                        </a:rPr>
                        <a:t>High Level</a:t>
                      </a:r>
                      <a:r>
                        <a:rPr lang="en-US" sz="1200" baseline="0" dirty="0" smtClean="0">
                          <a:solidFill>
                            <a:schemeClr val="tx1">
                              <a:lumMod val="85000"/>
                              <a:lumOff val="15000"/>
                            </a:schemeClr>
                          </a:solidFill>
                          <a:latin typeface="Arial" charset="0"/>
                          <a:ea typeface="Arial" charset="0"/>
                          <a:cs typeface="Arial" charset="0"/>
                        </a:rPr>
                        <a:t> Overview</a:t>
                      </a:r>
                    </a:p>
                    <a:p>
                      <a:pPr marL="285750" marR="0" lvl="0" indent="-285750" algn="l" defTabSz="4572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tx1">
                              <a:lumMod val="85000"/>
                              <a:lumOff val="15000"/>
                            </a:schemeClr>
                          </a:solidFill>
                          <a:latin typeface="Arial" charset="0"/>
                          <a:ea typeface="Arial" charset="0"/>
                          <a:cs typeface="Arial" charset="0"/>
                        </a:rPr>
                        <a:t>On-site Office Hours</a:t>
                      </a:r>
                    </a:p>
                    <a:p>
                      <a:pPr marL="285750" marR="0" lvl="0" indent="-285750" algn="l" defTabSz="4572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tx1">
                              <a:lumMod val="85000"/>
                              <a:lumOff val="15000"/>
                            </a:schemeClr>
                          </a:solidFill>
                          <a:latin typeface="Arial" charset="0"/>
                          <a:ea typeface="Arial" charset="0"/>
                          <a:cs typeface="Arial" charset="0"/>
                        </a:rPr>
                        <a:t>One-on-one Consultations</a:t>
                      </a:r>
                    </a:p>
                    <a:p>
                      <a:pPr marL="285750" marR="0" lvl="0" indent="-285750" algn="l" defTabSz="457200" rtl="0" eaLnBrk="1" fontAlgn="auto" latinLnBrk="0" hangingPunct="1">
                        <a:lnSpc>
                          <a:spcPct val="100000"/>
                        </a:lnSpc>
                        <a:spcBef>
                          <a:spcPts val="0"/>
                        </a:spcBef>
                        <a:spcAft>
                          <a:spcPts val="0"/>
                        </a:spcAft>
                        <a:buClrTx/>
                        <a:buSzTx/>
                        <a:buFont typeface="Arial" charset="0"/>
                        <a:buChar char="•"/>
                        <a:tabLst/>
                        <a:defRPr/>
                      </a:pPr>
                      <a:endParaRPr lang="en-US" sz="1200" dirty="0">
                        <a:solidFill>
                          <a:schemeClr val="tx1">
                            <a:lumMod val="85000"/>
                            <a:lumOff val="15000"/>
                          </a:schemeClr>
                        </a:solidFill>
                        <a:latin typeface="Arial" charset="0"/>
                        <a:ea typeface="Arial" charset="0"/>
                        <a:cs typeface="Arial" charset="0"/>
                      </a:endParaRPr>
                    </a:p>
                  </a:txBody>
                  <a:tcPr/>
                </a:tc>
              </a:tr>
            </a:tbl>
          </a:graphicData>
        </a:graphic>
      </p:graphicFrame>
    </p:spTree>
    <p:extLst>
      <p:ext uri="{BB962C8B-B14F-4D97-AF65-F5344CB8AC3E}">
        <p14:creationId xmlns:p14="http://schemas.microsoft.com/office/powerpoint/2010/main" val="1614049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59227"/>
            <a:ext cx="8331200" cy="717881"/>
          </a:xfrm>
        </p:spPr>
        <p:txBody>
          <a:bodyPr>
            <a:normAutofit/>
          </a:bodyPr>
          <a:lstStyle/>
          <a:p>
            <a:r>
              <a:rPr lang="en-US" sz="3000" dirty="0" smtClean="0"/>
              <a:t>Training &amp; Information Resources</a:t>
            </a:r>
            <a:endParaRPr lang="en-US" sz="3000"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2200" dirty="0" smtClean="0"/>
              <a:t>General Project information is available at:</a:t>
            </a:r>
          </a:p>
          <a:p>
            <a:pPr marL="992124" lvl="1" indent="-342900">
              <a:buFont typeface="Arial" panose="020B0604020202020204" pitchFamily="34" charset="0"/>
              <a:buChar char="•"/>
            </a:pPr>
            <a:r>
              <a:rPr lang="en-US" sz="1400" dirty="0" smtClean="0">
                <a:hlinkClick r:id="rId2"/>
              </a:rPr>
              <a:t>https://canvasinfo.wisc.edu</a:t>
            </a:r>
            <a:endParaRPr lang="en-US" sz="1400" dirty="0" smtClean="0"/>
          </a:p>
          <a:p>
            <a:pPr marL="342900" indent="-342900">
              <a:buFont typeface="Arial" panose="020B0604020202020204" pitchFamily="34" charset="0"/>
              <a:buChar char="•"/>
            </a:pPr>
            <a:r>
              <a:rPr lang="en-US" sz="2200" dirty="0" smtClean="0"/>
              <a:t>More specific questions can be directed to:</a:t>
            </a:r>
          </a:p>
          <a:p>
            <a:pPr marL="992124" lvl="1" indent="-342900">
              <a:buFont typeface="Arial" panose="020B0604020202020204" pitchFamily="34" charset="0"/>
              <a:buChar char="•"/>
            </a:pPr>
            <a:r>
              <a:rPr lang="en-US" sz="1400" dirty="0" err="1" smtClean="0"/>
              <a:t>DoIT</a:t>
            </a:r>
            <a:r>
              <a:rPr lang="en-US" sz="1400" dirty="0" smtClean="0"/>
              <a:t> Academic Technology: </a:t>
            </a:r>
            <a:r>
              <a:rPr lang="en-US" sz="1400" dirty="0" smtClean="0">
                <a:hlinkClick r:id="rId3"/>
              </a:rPr>
              <a:t>learnUWsupport@doit.wisc.edu</a:t>
            </a:r>
            <a:endParaRPr lang="en-US" sz="1400" dirty="0" smtClean="0"/>
          </a:p>
          <a:p>
            <a:pPr marL="992124" lvl="1" indent="-342900">
              <a:buFont typeface="Arial" panose="020B0604020202020204" pitchFamily="34" charset="0"/>
              <a:buChar char="•"/>
            </a:pPr>
            <a:r>
              <a:rPr lang="en-US" sz="1400" dirty="0" smtClean="0"/>
              <a:t>School/College </a:t>
            </a:r>
            <a:r>
              <a:rPr lang="en-US" sz="1400" dirty="0"/>
              <a:t>Canvas </a:t>
            </a:r>
            <a:r>
              <a:rPr lang="en-US" sz="1400" dirty="0" smtClean="0"/>
              <a:t>Point-People: </a:t>
            </a:r>
            <a:r>
              <a:rPr lang="en-US" sz="1400" dirty="0">
                <a:hlinkClick r:id="rId4"/>
              </a:rPr>
              <a:t>https://canvasinfo.wisc.edu/contacts</a:t>
            </a:r>
            <a:r>
              <a:rPr lang="en-US" sz="1400" dirty="0" smtClean="0">
                <a:hlinkClick r:id="rId4"/>
              </a:rPr>
              <a:t>/</a:t>
            </a:r>
            <a:endParaRPr lang="en-US" sz="1400" dirty="0" smtClean="0"/>
          </a:p>
          <a:p>
            <a:pPr marL="342900" indent="-342900">
              <a:buFont typeface="Arial" panose="020B0604020202020204" pitchFamily="34" charset="0"/>
              <a:buChar char="•"/>
            </a:pPr>
            <a:r>
              <a:rPr lang="en-US" sz="2200" dirty="0" smtClean="0"/>
              <a:t>Online Training Resources</a:t>
            </a:r>
          </a:p>
          <a:p>
            <a:pPr marL="992124" lvl="1" indent="-342900">
              <a:buFont typeface="Arial" panose="020B0604020202020204" pitchFamily="34" charset="0"/>
              <a:buChar char="•"/>
            </a:pPr>
            <a:r>
              <a:rPr lang="en-US" sz="1400" dirty="0" smtClean="0"/>
              <a:t>Canvas Training Course for Instructors (ask your point person to add you if you do not have access): </a:t>
            </a:r>
            <a:r>
              <a:rPr lang="en-US" sz="1400" dirty="0" smtClean="0">
                <a:hlinkClick r:id="rId5"/>
              </a:rPr>
              <a:t>https://canvas.wisc.edu/courses/255</a:t>
            </a:r>
            <a:endParaRPr lang="en-US" sz="1400" dirty="0" smtClean="0"/>
          </a:p>
          <a:p>
            <a:pPr marL="992124" lvl="1" indent="-342900">
              <a:buFont typeface="Arial" panose="020B0604020202020204" pitchFamily="34" charset="0"/>
              <a:buChar char="•"/>
            </a:pPr>
            <a:r>
              <a:rPr lang="en-US" sz="1400" dirty="0" smtClean="0"/>
              <a:t>Canvas KB Documents: </a:t>
            </a:r>
            <a:r>
              <a:rPr lang="en-US" sz="1400" dirty="0" smtClean="0">
                <a:hlinkClick r:id="rId6"/>
              </a:rPr>
              <a:t>https://kb.wisc.edu/uwmadcanvas</a:t>
            </a:r>
            <a:endParaRPr lang="en-US" sz="1400" dirty="0" smtClean="0"/>
          </a:p>
          <a:p>
            <a:pPr marL="992124" lvl="1" indent="-342900">
              <a:buFont typeface="Arial" panose="020B0604020202020204" pitchFamily="34" charset="0"/>
              <a:buChar char="•"/>
            </a:pPr>
            <a:r>
              <a:rPr lang="en-US" sz="1400" dirty="0" smtClean="0"/>
              <a:t>Canvas Instructor Guide: </a:t>
            </a:r>
            <a:r>
              <a:rPr lang="en-US" sz="1400" dirty="0" smtClean="0">
                <a:hlinkClick r:id="rId7"/>
              </a:rPr>
              <a:t>https://community.canvaslms.com/docs/DOC-4131</a:t>
            </a:r>
            <a:endParaRPr lang="en-US" sz="1400" dirty="0" smtClean="0"/>
          </a:p>
          <a:p>
            <a:pPr marL="992124" lvl="1" indent="-342900">
              <a:buFont typeface="Arial" panose="020B0604020202020204" pitchFamily="34" charset="0"/>
              <a:buChar char="•"/>
            </a:pPr>
            <a:r>
              <a:rPr lang="en-US" sz="1400" dirty="0" smtClean="0"/>
              <a:t>Canvas Video Guide: </a:t>
            </a:r>
            <a:r>
              <a:rPr lang="en-US" sz="1400" dirty="0">
                <a:hlinkClick r:id="rId8"/>
              </a:rPr>
              <a:t>https://</a:t>
            </a:r>
            <a:r>
              <a:rPr lang="en-US" sz="1400" dirty="0" smtClean="0">
                <a:hlinkClick r:id="rId8"/>
              </a:rPr>
              <a:t>community.canvaslms.com/docs/DOC-3891</a:t>
            </a:r>
            <a:endParaRPr lang="en-US" sz="1400" dirty="0"/>
          </a:p>
          <a:p>
            <a:pPr marL="342900" indent="-342900">
              <a:buFont typeface="Arial" panose="020B0604020202020204" pitchFamily="34" charset="0"/>
              <a:buChar char="•"/>
            </a:pPr>
            <a:r>
              <a:rPr lang="en-US" sz="2200" dirty="0" smtClean="0"/>
              <a:t>Face to Face Training</a:t>
            </a:r>
          </a:p>
          <a:p>
            <a:pPr marL="992124" lvl="1" indent="-342900">
              <a:buFont typeface="Arial" panose="020B0604020202020204" pitchFamily="34" charset="0"/>
              <a:buChar char="•"/>
            </a:pPr>
            <a:r>
              <a:rPr lang="en-US" sz="1400" dirty="0" smtClean="0"/>
              <a:t>There are 2 face to face workshops available as a Canvas introduction.  Available dates are listed under “events” on the </a:t>
            </a:r>
            <a:r>
              <a:rPr lang="en-US" sz="1400" dirty="0" smtClean="0">
                <a:hlinkClick r:id="rId2"/>
              </a:rPr>
              <a:t>https://canvasinfo.wisc.edu</a:t>
            </a:r>
            <a:r>
              <a:rPr lang="en-US" sz="1400" dirty="0" smtClean="0"/>
              <a:t> website</a:t>
            </a:r>
            <a:endParaRPr lang="en-US" sz="1400" dirty="0"/>
          </a:p>
        </p:txBody>
      </p:sp>
      <p:sp>
        <p:nvSpPr>
          <p:cNvPr id="4" name="Date Placeholder 3"/>
          <p:cNvSpPr>
            <a:spLocks noGrp="1"/>
          </p:cNvSpPr>
          <p:nvPr>
            <p:ph type="dt" sz="half" idx="10"/>
          </p:nvPr>
        </p:nvSpPr>
        <p:spPr/>
        <p:txBody>
          <a:bodyPr/>
          <a:lstStyle/>
          <a:p>
            <a:fld id="{2D82203E-3B6D-FA49-8E1E-049124E0D205}" type="datetime1">
              <a:rPr lang="en-US" smtClean="0"/>
              <a:t>10/10/2016</a:t>
            </a:fld>
            <a:endParaRPr lang="en-US"/>
          </a:p>
        </p:txBody>
      </p:sp>
      <p:sp>
        <p:nvSpPr>
          <p:cNvPr id="5" name="Footer Placeholder 4"/>
          <p:cNvSpPr>
            <a:spLocks noGrp="1"/>
          </p:cNvSpPr>
          <p:nvPr>
            <p:ph type="ftr" sz="quarter" idx="11"/>
          </p:nvPr>
        </p:nvSpPr>
        <p:spPr/>
        <p:txBody>
          <a:bodyPr/>
          <a:lstStyle/>
          <a:p>
            <a:r>
              <a:rPr lang="en-US" smtClean="0"/>
              <a:t>UNIVERSITY OF WISCONSIN</a:t>
            </a:r>
            <a:endParaRPr lang="en-US"/>
          </a:p>
        </p:txBody>
      </p:sp>
      <p:sp>
        <p:nvSpPr>
          <p:cNvPr id="6" name="Slide Number Placeholder 5"/>
          <p:cNvSpPr>
            <a:spLocks noGrp="1"/>
          </p:cNvSpPr>
          <p:nvPr>
            <p:ph type="sldNum" sz="quarter" idx="12"/>
          </p:nvPr>
        </p:nvSpPr>
        <p:spPr/>
        <p:txBody>
          <a:bodyPr/>
          <a:lstStyle/>
          <a:p>
            <a:fld id="{2A9B6F24-B152-E34C-9FEA-21E4BFD4CBE1}" type="slidenum">
              <a:rPr lang="en-US" smtClean="0"/>
              <a:t>9</a:t>
            </a:fld>
            <a:endParaRPr lang="en-US"/>
          </a:p>
        </p:txBody>
      </p:sp>
    </p:spTree>
    <p:extLst>
      <p:ext uri="{BB962C8B-B14F-4D97-AF65-F5344CB8AC3E}">
        <p14:creationId xmlns:p14="http://schemas.microsoft.com/office/powerpoint/2010/main" val="485779776"/>
      </p:ext>
    </p:extLst>
  </p:cSld>
  <p:clrMapOvr>
    <a:masterClrMapping/>
  </p:clrMapOvr>
</p:sld>
</file>

<file path=ppt/theme/theme1.xml><?xml version="1.0" encoding="utf-8"?>
<a:theme xmlns:a="http://schemas.openxmlformats.org/drawingml/2006/main" name="logo_design_MA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logo_design_PC</Template>
  <TotalTime>227</TotalTime>
  <Words>664</Words>
  <Application>Microsoft Office PowerPoint</Application>
  <PresentationFormat>On-screen Show (4:3)</PresentationFormat>
  <Paragraphs>142</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Georgia</vt:lpstr>
      <vt:lpstr>Wingdings</vt:lpstr>
      <vt:lpstr>logo_design_MAC</vt:lpstr>
      <vt:lpstr>Canvas Transition Project Overview</vt:lpstr>
      <vt:lpstr>Background</vt:lpstr>
      <vt:lpstr>Fall 2016 Stats</vt:lpstr>
      <vt:lpstr>Credit Course Transition Guiding Principles</vt:lpstr>
      <vt:lpstr>PowerPoint Presentation</vt:lpstr>
      <vt:lpstr>PowerPoint Presentation</vt:lpstr>
      <vt:lpstr>PowerPoint Presentation</vt:lpstr>
      <vt:lpstr>PowerPoint Presentation</vt:lpstr>
      <vt:lpstr>Training &amp; Information Resources</vt:lpstr>
      <vt:lpstr>Questions or Comments?</vt:lpstr>
    </vt:vector>
  </TitlesOfParts>
  <Company>University of Wisconsin-Madison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echarris</dc:creator>
  <cp:lastModifiedBy>echarris</cp:lastModifiedBy>
  <cp:revision>26</cp:revision>
  <cp:lastPrinted>2016-10-10T17:41:20Z</cp:lastPrinted>
  <dcterms:created xsi:type="dcterms:W3CDTF">2016-10-10T12:30:29Z</dcterms:created>
  <dcterms:modified xsi:type="dcterms:W3CDTF">2016-10-10T18:43:34Z</dcterms:modified>
</cp:coreProperties>
</file>