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41" r:id="rId11"/>
    <p:sldId id="346" r:id="rId12"/>
    <p:sldId id="347" r:id="rId13"/>
    <p:sldId id="348" r:id="rId14"/>
    <p:sldId id="340" r:id="rId15"/>
    <p:sldId id="337" r:id="rId16"/>
    <p:sldId id="338" r:id="rId17"/>
    <p:sldId id="345" r:id="rId18"/>
    <p:sldId id="32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00"/>
    <a:srgbClr val="FF9900"/>
    <a:srgbClr val="008000"/>
    <a:srgbClr val="6600CC"/>
    <a:srgbClr val="CC0000"/>
    <a:srgbClr val="00FF00"/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63200" autoAdjust="0"/>
  </p:normalViewPr>
  <p:slideViewPr>
    <p:cSldViewPr>
      <p:cViewPr>
        <p:scale>
          <a:sx n="60" d="100"/>
          <a:sy n="60" d="100"/>
        </p:scale>
        <p:origin x="-2818" y="-696"/>
      </p:cViewPr>
      <p:guideLst>
        <p:guide orient="horz" pos="1488"/>
        <p:guide pos="3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2237"/>
    </p:cViewPr>
  </p:sorterViewPr>
  <p:notesViewPr>
    <p:cSldViewPr>
      <p:cViewPr>
        <p:scale>
          <a:sx n="71" d="100"/>
          <a:sy n="71" d="100"/>
        </p:scale>
        <p:origin x="-4116" y="-4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r>
              <a:rPr lang="en-US" sz="1000"/>
              <a:t>Performance Management:</a:t>
            </a:r>
            <a:br>
              <a:rPr lang="en-US" sz="1000"/>
            </a:br>
            <a:r>
              <a:rPr lang="en-US" sz="1000"/>
              <a:t>The Employee Experience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r>
              <a:rPr lang="en-US" sz="1000" i="1" dirty="0"/>
              <a:t> Page </a:t>
            </a:r>
            <a:fld id="{6851B9F6-3E96-49FD-BA29-7BFFFB127BA4}" type="slidenum">
              <a:rPr lang="en-US" sz="1000" i="1"/>
              <a:t>‹#›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37159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000" i="1"/>
            </a:lvl1pPr>
          </a:lstStyle>
          <a:p>
            <a:r>
              <a:rPr lang="en-US" smtClean="0"/>
              <a:t>Performance Management:</a:t>
            </a:r>
            <a:br>
              <a:rPr lang="en-US" smtClean="0"/>
            </a:br>
            <a:r>
              <a:rPr lang="en-US" smtClean="0"/>
              <a:t>The Employee Experience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000"/>
            </a:lvl1pPr>
          </a:lstStyle>
          <a:p>
            <a:fld id="{450245E6-A4DB-4536-B8B4-DE046B0B0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2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45E6-A4DB-4536-B8B4-DE046B0B0E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45E6-A4DB-4536-B8B4-DE046B0B0E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6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79DB6-B4E3-4880-BAF9-37DBF2F7C132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3235" y="1"/>
            <a:ext cx="9144000" cy="6927755"/>
          </a:xfrm>
          <a:prstGeom prst="rect">
            <a:avLst/>
          </a:prstGeom>
          <a:pattFill prst="dotGrid">
            <a:fgClr>
              <a:srgbClr val="800000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Adobe Arabic" pitchFamily="18" charset="-78"/>
                <a:cs typeface="Adobe Arabic" pitchFamily="18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 useBgFill="1">
        <p:nvSpPr>
          <p:cNvPr id="14" name="Rounded Rectangle 13"/>
          <p:cNvSpPr/>
          <p:nvPr userDrawn="1"/>
        </p:nvSpPr>
        <p:spPr>
          <a:xfrm>
            <a:off x="201180" y="263477"/>
            <a:ext cx="8682009" cy="6400800"/>
          </a:xfrm>
          <a:prstGeom prst="roundRect">
            <a:avLst>
              <a:gd name="adj" fmla="val 4929"/>
            </a:avLst>
          </a:prstGeom>
          <a:ln w="12700" cap="sq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invGray">
          <a:xfrm>
            <a:off x="62933" y="1449304"/>
            <a:ext cx="9021537" cy="1527349"/>
          </a:xfrm>
          <a:prstGeom prst="rect">
            <a:avLst/>
          </a:prstGeom>
          <a:solidFill>
            <a:srgbClr val="8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2E4B58D5-5FF8-4840-8C8E-8F55DEAD5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2E4B58D5-5FF8-4840-8C8E-8F55DEAD5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654800" y="6483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056F0-FBEE-4F97-88C7-CF1A2D6B0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235" y="1"/>
            <a:ext cx="9144000" cy="6927755"/>
          </a:xfrm>
          <a:prstGeom prst="rect">
            <a:avLst/>
          </a:prstGeom>
          <a:pattFill prst="dotGrid">
            <a:fgClr>
              <a:srgbClr val="800000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230997" y="304799"/>
            <a:ext cx="8682009" cy="6400800"/>
          </a:xfrm>
          <a:prstGeom prst="roundRect">
            <a:avLst>
              <a:gd name="adj" fmla="val 4929"/>
            </a:avLst>
          </a:prstGeom>
          <a:ln w="12700" cap="sq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8234"/>
            <a:ext cx="77724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69413" y="1356360"/>
            <a:ext cx="9013515" cy="91440"/>
          </a:xfrm>
          <a:prstGeom prst="rect">
            <a:avLst/>
          </a:prstGeom>
          <a:solidFill>
            <a:srgbClr val="8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7839" y="1"/>
            <a:ext cx="9144000" cy="6927755"/>
          </a:xfrm>
          <a:prstGeom prst="rect">
            <a:avLst/>
          </a:prstGeom>
          <a:pattFill prst="dotGrid">
            <a:fgClr>
              <a:srgbClr val="800000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5" name="Rounded Rectangle 14"/>
          <p:cNvSpPr/>
          <p:nvPr userDrawn="1"/>
        </p:nvSpPr>
        <p:spPr>
          <a:xfrm>
            <a:off x="65313" y="69756"/>
            <a:ext cx="8997696" cy="6758428"/>
          </a:xfrm>
          <a:prstGeom prst="roundRect">
            <a:avLst>
              <a:gd name="adj" fmla="val 4929"/>
            </a:avLst>
          </a:prstGeom>
          <a:ln w="12700" cap="sq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235" y="1"/>
            <a:ext cx="9144000" cy="6927755"/>
          </a:xfrm>
          <a:prstGeom prst="rect">
            <a:avLst/>
          </a:prstGeom>
          <a:pattFill prst="dotGrid">
            <a:fgClr>
              <a:srgbClr val="800000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 userDrawn="1"/>
        </p:nvSpPr>
        <p:spPr>
          <a:xfrm>
            <a:off x="65313" y="69756"/>
            <a:ext cx="8997696" cy="6758428"/>
          </a:xfrm>
          <a:prstGeom prst="roundRect">
            <a:avLst>
              <a:gd name="adj" fmla="val 4929"/>
            </a:avLst>
          </a:prstGeom>
          <a:ln w="12700" cap="sq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rgbClr val="8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235" y="1"/>
            <a:ext cx="9144000" cy="6927755"/>
          </a:xfrm>
          <a:prstGeom prst="rect">
            <a:avLst/>
          </a:prstGeom>
          <a:pattFill prst="dotGrid">
            <a:fgClr>
              <a:srgbClr val="800000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 userDrawn="1"/>
        </p:nvSpPr>
        <p:spPr>
          <a:xfrm>
            <a:off x="65313" y="69756"/>
            <a:ext cx="8997696" cy="6758428"/>
          </a:xfrm>
          <a:prstGeom prst="roundRect">
            <a:avLst>
              <a:gd name="adj" fmla="val 4929"/>
            </a:avLst>
          </a:prstGeom>
          <a:ln w="12700" cap="sq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69413" y="1356360"/>
            <a:ext cx="9013515" cy="91440"/>
          </a:xfrm>
          <a:prstGeom prst="rect">
            <a:avLst/>
          </a:prstGeom>
          <a:solidFill>
            <a:srgbClr val="8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235" y="1"/>
            <a:ext cx="9144000" cy="6927755"/>
          </a:xfrm>
          <a:prstGeom prst="rect">
            <a:avLst/>
          </a:prstGeom>
          <a:pattFill prst="dotGrid">
            <a:fgClr>
              <a:srgbClr val="800000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2" name="Rounded Rectangle 11"/>
          <p:cNvSpPr/>
          <p:nvPr userDrawn="1"/>
        </p:nvSpPr>
        <p:spPr>
          <a:xfrm>
            <a:off x="65313" y="69756"/>
            <a:ext cx="8997696" cy="6758428"/>
          </a:xfrm>
          <a:prstGeom prst="roundRect">
            <a:avLst>
              <a:gd name="adj" fmla="val 4929"/>
            </a:avLst>
          </a:prstGeom>
          <a:ln w="12700" cap="sq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8000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8000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2E4B58D5-5FF8-4840-8C8E-8F55DEAD5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2E4B58D5-5FF8-4840-8C8E-8F55DEAD53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2E4B58D5-5FF8-4840-8C8E-8F55DEAD53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2E4B58D5-5FF8-4840-8C8E-8F55DEAD53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235" y="1"/>
            <a:ext cx="9144000" cy="6927755"/>
          </a:xfrm>
          <a:prstGeom prst="rect">
            <a:avLst/>
          </a:prstGeom>
          <a:pattFill prst="dotGrid">
            <a:fgClr>
              <a:srgbClr val="800000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1" name="Rounded Rectangle 10"/>
          <p:cNvSpPr/>
          <p:nvPr userDrawn="1"/>
        </p:nvSpPr>
        <p:spPr>
          <a:xfrm>
            <a:off x="230997" y="304799"/>
            <a:ext cx="8682009" cy="6400800"/>
          </a:xfrm>
          <a:prstGeom prst="roundRect">
            <a:avLst>
              <a:gd name="adj" fmla="val 4929"/>
            </a:avLst>
          </a:prstGeom>
          <a:ln w="12700" cap="sq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9F291B-20B2-4C73-A3B2-FE15A195BEF1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69413" y="1356360"/>
            <a:ext cx="9013515" cy="91440"/>
          </a:xfrm>
          <a:prstGeom prst="rect">
            <a:avLst/>
          </a:prstGeom>
          <a:solidFill>
            <a:srgbClr val="8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800000"/>
        </a:buClr>
        <a:buSzPct val="85000"/>
        <a:buFont typeface="Wingdings 2"/>
        <a:buChar char=""/>
        <a:defRPr kumimoji="0" sz="26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rgbClr val="800000"/>
        </a:buClr>
        <a:buSzPct val="85000"/>
        <a:buFont typeface="Symbol" panose="05050102010706020507" pitchFamily="18" charset="2"/>
        <a:buChar char="-"/>
        <a:defRPr kumimoji="0"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o.wis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eao.wisc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05931"/>
            <a:ext cx="8763000" cy="1470025"/>
          </a:xfrm>
        </p:spPr>
        <p:txBody>
          <a:bodyPr>
            <a:noAutofit/>
          </a:bodyPr>
          <a:lstStyle/>
          <a:p>
            <a:r>
              <a:rPr lang="en-US" sz="3400" smtClean="0"/>
              <a:t>Performance Management:</a:t>
            </a:r>
            <a:br>
              <a:rPr lang="en-US" sz="3400" smtClean="0"/>
            </a:br>
            <a:r>
              <a:rPr lang="en-US" sz="3400" smtClean="0"/>
              <a:t>The Employee Experience</a:t>
            </a:r>
            <a:endParaRPr lang="en-US" sz="3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3632" y="3048000"/>
            <a:ext cx="8610600" cy="2330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rgbClr val="800000"/>
              </a:buClr>
              <a:buSzPct val="85000"/>
              <a:buFont typeface="Wingdings 2"/>
              <a:buNone/>
              <a:defRPr kumimoji="0" sz="2600" b="1" kern="1200">
                <a:solidFill>
                  <a:schemeClr val="tx2"/>
                </a:solidFill>
                <a:latin typeface="Adobe Arabic" pitchFamily="18" charset="-78"/>
                <a:ea typeface="+mn-ea"/>
                <a:cs typeface="Adobe Arabic" pitchFamily="18" charset="-78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rgbClr val="800000"/>
              </a:buClr>
              <a:buSzPct val="85000"/>
              <a:buFont typeface="Symbol" panose="05050102010706020507" pitchFamily="18" charset="2"/>
              <a:buNone/>
              <a:defRPr kumimoji="0"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cap="small" spc="500" dirty="0" smtClean="0">
                <a:solidFill>
                  <a:schemeClr val="tx1"/>
                </a:solidFill>
              </a:rPr>
              <a:t>Presented by</a:t>
            </a:r>
          </a:p>
          <a:p>
            <a:r>
              <a:rPr lang="en-US" sz="3900" cap="small" spc="500" dirty="0" smtClean="0">
                <a:solidFill>
                  <a:schemeClr val="tx1"/>
                </a:solidFill>
              </a:rPr>
              <a:t>Charles Latorre, LCSW</a:t>
            </a:r>
          </a:p>
          <a:p>
            <a:r>
              <a:rPr lang="en-US" sz="4600" cap="small" spc="500" dirty="0" smtClean="0">
                <a:solidFill>
                  <a:schemeClr val="tx1"/>
                </a:solidFill>
              </a:rPr>
              <a:t>Employee Assistance Office</a:t>
            </a:r>
          </a:p>
          <a:p>
            <a:r>
              <a:rPr lang="en-US" sz="2400" cap="small" dirty="0" smtClean="0">
                <a:solidFill>
                  <a:srgbClr val="595959"/>
                </a:solidFill>
                <a:hlinkClick r:id="rId3"/>
              </a:rPr>
              <a:t>www.eao.wisc.edu</a:t>
            </a:r>
            <a:r>
              <a:rPr lang="en-US" sz="2400" cap="small" dirty="0" smtClean="0">
                <a:solidFill>
                  <a:srgbClr val="595959"/>
                </a:solidFill>
              </a:rPr>
              <a:t> </a:t>
            </a:r>
            <a:endParaRPr lang="en-US" sz="2400" cap="small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Reasons Why Employees Fear Performance Reviews</a:t>
            </a:r>
            <a:endParaRPr lang="en-US" dirty="0"/>
          </a:p>
        </p:txBody>
      </p:sp>
      <p:pic>
        <p:nvPicPr>
          <p:cNvPr id="1026" name="Picture 2" descr="http://www.halogensoftware.com/uploads/blog/3-reasons-why-employees-fear-performance-reviews/_thumb/848x450/3-reasons-why-employees-fear-performance-reviews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9100"/>
          <a:stretch/>
        </p:blipFill>
        <p:spPr bwMode="auto">
          <a:xfrm rot="165734">
            <a:off x="3282893" y="1984395"/>
            <a:ext cx="5426863" cy="355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2104"/>
            <a:ext cx="3962400" cy="1676400"/>
          </a:xfrm>
        </p:spPr>
        <p:txBody>
          <a:bodyPr/>
          <a:lstStyle/>
          <a:p>
            <a:r>
              <a:rPr lang="en-US" altLang="en-US" dirty="0" smtClean="0"/>
              <a:t>Fear of the unknown.</a:t>
            </a:r>
          </a:p>
          <a:p>
            <a:r>
              <a:rPr lang="en-US" altLang="en-US" dirty="0" smtClean="0"/>
              <a:t>Fear of failure.</a:t>
            </a:r>
          </a:p>
          <a:p>
            <a:r>
              <a:rPr lang="en-US" altLang="en-US" dirty="0" smtClean="0"/>
              <a:t>Fear of feedback.</a:t>
            </a:r>
          </a:p>
        </p:txBody>
      </p:sp>
    </p:spTree>
    <p:extLst>
      <p:ext uri="{BB962C8B-B14F-4D97-AF65-F5344CB8AC3E}">
        <p14:creationId xmlns:p14="http://schemas.microsoft.com/office/powerpoint/2010/main" val="4426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Feedback?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Appreciation</a:t>
            </a:r>
          </a:p>
          <a:p>
            <a:pPr lvl="1"/>
            <a:r>
              <a:rPr lang="en-US" dirty="0" smtClean="0"/>
              <a:t>I see you.  I value you.  I thank you.</a:t>
            </a:r>
          </a:p>
          <a:p>
            <a:pPr lvl="1"/>
            <a:endParaRPr lang="en-US" dirty="0"/>
          </a:p>
          <a:p>
            <a:r>
              <a:rPr lang="en-US" dirty="0" smtClean="0"/>
              <a:t>Coaching</a:t>
            </a:r>
          </a:p>
          <a:p>
            <a:pPr lvl="1"/>
            <a:r>
              <a:rPr lang="en-US" dirty="0" smtClean="0"/>
              <a:t>Here’s how you can improve.</a:t>
            </a:r>
          </a:p>
          <a:p>
            <a:pPr lvl="1"/>
            <a:endParaRPr lang="en-US" dirty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Here’s how you’re doing and where you stand compared to others, or against expectations.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Triggered Reactions to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Truth Triggers</a:t>
            </a:r>
          </a:p>
          <a:p>
            <a:pPr lvl="1"/>
            <a:r>
              <a:rPr lang="en-US" dirty="0" smtClean="0"/>
              <a:t>You’re wrong!  That’s not true!</a:t>
            </a:r>
          </a:p>
          <a:p>
            <a:pPr lvl="1"/>
            <a:endParaRPr lang="en-US" dirty="0"/>
          </a:p>
          <a:p>
            <a:r>
              <a:rPr lang="en-US" dirty="0" smtClean="0"/>
              <a:t>Relationship Triggers</a:t>
            </a:r>
          </a:p>
          <a:p>
            <a:pPr lvl="1"/>
            <a:r>
              <a:rPr lang="en-US" dirty="0" smtClean="0"/>
              <a:t>Who are </a:t>
            </a:r>
            <a:r>
              <a:rPr lang="en-US" b="1" i="1" dirty="0" smtClean="0"/>
              <a:t>you</a:t>
            </a:r>
            <a:r>
              <a:rPr lang="en-US" dirty="0" smtClean="0"/>
              <a:t> to tell me?!</a:t>
            </a:r>
          </a:p>
          <a:p>
            <a:pPr lvl="1"/>
            <a:endParaRPr lang="en-US" dirty="0"/>
          </a:p>
          <a:p>
            <a:r>
              <a:rPr lang="en-US" dirty="0" smtClean="0"/>
              <a:t>Identity Triggers</a:t>
            </a:r>
          </a:p>
          <a:p>
            <a:pPr lvl="1"/>
            <a:r>
              <a:rPr lang="en-US" dirty="0" smtClean="0"/>
              <a:t>Seriously?  Are you kidding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for</a:t>
            </a:r>
            <a:br>
              <a:rPr lang="en-US" dirty="0" smtClean="0"/>
            </a:br>
            <a:r>
              <a:rPr lang="en-US" dirty="0" smtClean="0"/>
              <a:t>Receiving Feedback Well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Challenge to SEE</a:t>
            </a:r>
          </a:p>
          <a:p>
            <a:pPr lvl="1"/>
            <a:r>
              <a:rPr lang="en-US" dirty="0" smtClean="0"/>
              <a:t>Seeing what the giver means</a:t>
            </a:r>
          </a:p>
          <a:p>
            <a:pPr lvl="1"/>
            <a:r>
              <a:rPr lang="en-US" dirty="0" smtClean="0"/>
              <a:t>Seeing ourselves clearly</a:t>
            </a:r>
          </a:p>
          <a:p>
            <a:pPr lvl="1"/>
            <a:endParaRPr lang="en-US" dirty="0"/>
          </a:p>
          <a:p>
            <a:r>
              <a:rPr lang="en-US" dirty="0" smtClean="0"/>
              <a:t>The challenge of WE</a:t>
            </a:r>
          </a:p>
          <a:p>
            <a:pPr lvl="1"/>
            <a:r>
              <a:rPr lang="en-US" dirty="0" smtClean="0"/>
              <a:t>Separating the who from the what</a:t>
            </a:r>
          </a:p>
          <a:p>
            <a:pPr lvl="1"/>
            <a:endParaRPr lang="en-US" dirty="0"/>
          </a:p>
          <a:p>
            <a:r>
              <a:rPr lang="en-US" dirty="0" smtClean="0"/>
              <a:t>The Challenge of Being ME</a:t>
            </a:r>
          </a:p>
          <a:p>
            <a:pPr lvl="1"/>
            <a:r>
              <a:rPr lang="en-US" dirty="0" smtClean="0"/>
              <a:t>Understanding your own feedback wiring</a:t>
            </a:r>
          </a:p>
          <a:p>
            <a:pPr lvl="1"/>
            <a:r>
              <a:rPr lang="en-US" dirty="0" smtClean="0"/>
              <a:t>Cultivating a growth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000" dirty="0" smtClean="0"/>
              <a:t>SCARF</a:t>
            </a:r>
            <a:endParaRPr lang="en-US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56881"/>
              </p:ext>
            </p:extLst>
          </p:nvPr>
        </p:nvGraphicFramePr>
        <p:xfrm>
          <a:off x="2209800" y="1828800"/>
          <a:ext cx="4876800" cy="4267200"/>
        </p:xfrm>
        <a:graphic>
          <a:graphicData uri="http://schemas.openxmlformats.org/drawingml/2006/table">
            <a:tbl>
              <a:tblPr firstRow="1" bandRow="1"/>
              <a:tblGrid>
                <a:gridCol w="487680"/>
                <a:gridCol w="438912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50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</a:t>
                      </a:r>
                      <a:endParaRPr lang="en-US" sz="50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spc="200" baseline="0" dirty="0" smtClean="0">
                          <a:latin typeface="Trebuchet MS" panose="020B0603020202020204" pitchFamily="34" charset="0"/>
                        </a:rPr>
                        <a:t>tatus</a:t>
                      </a:r>
                    </a:p>
                  </a:txBody>
                  <a:tcPr marL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50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</a:t>
                      </a:r>
                      <a:endParaRPr lang="en-US" sz="50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spc="200" baseline="0" dirty="0" smtClean="0">
                          <a:latin typeface="Trebuchet MS" panose="020B0603020202020204" pitchFamily="34" charset="0"/>
                        </a:rPr>
                        <a:t>ertainty</a:t>
                      </a:r>
                    </a:p>
                  </a:txBody>
                  <a:tcPr marL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50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</a:t>
                      </a:r>
                      <a:endParaRPr lang="en-US" sz="50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spc="200" baseline="0" dirty="0" smtClean="0">
                          <a:latin typeface="Trebuchet MS" panose="020B0603020202020204" pitchFamily="34" charset="0"/>
                        </a:rPr>
                        <a:t>utonomy</a:t>
                      </a:r>
                    </a:p>
                  </a:txBody>
                  <a:tcPr marL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50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</a:t>
                      </a:r>
                      <a:endParaRPr lang="en-US" sz="50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spc="200" baseline="0" dirty="0" smtClean="0">
                          <a:latin typeface="Trebuchet MS" panose="020B0603020202020204" pitchFamily="34" charset="0"/>
                        </a:rPr>
                        <a:t>elationship</a:t>
                      </a:r>
                    </a:p>
                  </a:txBody>
                  <a:tcPr marL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50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F</a:t>
                      </a:r>
                      <a:endParaRPr lang="en-US" sz="50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spc="200" baseline="0" dirty="0" smtClean="0">
                          <a:latin typeface="Trebuchet MS" panose="020B0603020202020204" pitchFamily="34" charset="0"/>
                        </a:rPr>
                        <a:t>airness</a:t>
                      </a:r>
                    </a:p>
                  </a:txBody>
                  <a:tcPr marL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5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" r="13073" b="-1112"/>
          <a:stretch/>
        </p:blipFill>
        <p:spPr>
          <a:xfrm>
            <a:off x="0" y="-62754"/>
            <a:ext cx="9235440" cy="7066923"/>
          </a:xfrm>
        </p:spPr>
      </p:pic>
    </p:spTree>
    <p:extLst>
      <p:ext uri="{BB962C8B-B14F-4D97-AF65-F5344CB8AC3E}">
        <p14:creationId xmlns:p14="http://schemas.microsoft.com/office/powerpoint/2010/main" val="27987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udson-river-splashdown-sullyjpg-be51c75699ab245f_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r="3223" b="2407"/>
          <a:stretch/>
        </p:blipFill>
        <p:spPr bwMode="auto">
          <a:xfrm>
            <a:off x="-76200" y="-13448"/>
            <a:ext cx="9421906" cy="68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8234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Management Isn’t…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i="1" smtClean="0">
                <a:solidFill>
                  <a:srgbClr val="800000"/>
                </a:solidFill>
              </a:rPr>
              <a:t>A score―  </a:t>
            </a:r>
            <a:r>
              <a:rPr lang="en-US" dirty="0" smtClean="0"/>
              <a:t>It’s a frequent, ongoing coaching conversation.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>
                <a:solidFill>
                  <a:srgbClr val="800000"/>
                </a:solidFill>
              </a:rPr>
              <a:t>An </a:t>
            </a:r>
            <a:r>
              <a:rPr lang="en-US" i="1">
                <a:solidFill>
                  <a:srgbClr val="800000"/>
                </a:solidFill>
              </a:rPr>
              <a:t>annual </a:t>
            </a:r>
            <a:r>
              <a:rPr lang="en-US" i="1" smtClean="0">
                <a:solidFill>
                  <a:srgbClr val="800000"/>
                </a:solidFill>
              </a:rPr>
              <a:t>meeting― </a:t>
            </a:r>
            <a:r>
              <a:rPr lang="en-US" dirty="0" smtClean="0"/>
              <a:t>It’s a development opportunity that occurs as necessary.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>
                <a:solidFill>
                  <a:srgbClr val="800000"/>
                </a:solidFill>
              </a:rPr>
              <a:t>Bound </a:t>
            </a:r>
            <a:r>
              <a:rPr lang="en-US" i="1">
                <a:solidFill>
                  <a:srgbClr val="800000"/>
                </a:solidFill>
              </a:rPr>
              <a:t>by </a:t>
            </a:r>
            <a:r>
              <a:rPr lang="en-US" i="1" smtClean="0">
                <a:solidFill>
                  <a:srgbClr val="800000"/>
                </a:solidFill>
              </a:rPr>
              <a:t>technology―  </a:t>
            </a:r>
            <a:r>
              <a:rPr lang="en-US" dirty="0" smtClean="0"/>
              <a:t>It’s a behavioral attribute that puts the employee at the center of his or her growth.</a:t>
            </a:r>
            <a:br>
              <a:rPr lang="en-US" dirty="0" smtClean="0"/>
            </a:br>
            <a:endParaRPr lang="en-US" dirty="0" smtClean="0"/>
          </a:p>
          <a:p>
            <a:r>
              <a:rPr lang="en-US" i="1">
                <a:solidFill>
                  <a:srgbClr val="800000"/>
                </a:solidFill>
              </a:rPr>
              <a:t>A </a:t>
            </a:r>
            <a:r>
              <a:rPr lang="en-US" i="1" smtClean="0">
                <a:solidFill>
                  <a:srgbClr val="800000"/>
                </a:solidFill>
              </a:rPr>
              <a:t>hammer―</a:t>
            </a:r>
            <a:r>
              <a:rPr lang="en-US" smtClean="0"/>
              <a:t>  </a:t>
            </a:r>
            <a:r>
              <a:rPr lang="en-US" dirty="0" smtClean="0"/>
              <a:t>It’s an opportunity to use all of the tools in the toolbox.</a:t>
            </a:r>
            <a:br>
              <a:rPr lang="en-US" dirty="0" smtClean="0"/>
            </a:br>
            <a:endParaRPr lang="en-US" dirty="0" smtClean="0"/>
          </a:p>
          <a:p>
            <a:r>
              <a:rPr lang="en-US" i="1">
                <a:solidFill>
                  <a:srgbClr val="800000"/>
                </a:solidFill>
              </a:rPr>
              <a:t>Managing </a:t>
            </a:r>
            <a:r>
              <a:rPr lang="en-US" i="1" smtClean="0">
                <a:solidFill>
                  <a:srgbClr val="800000"/>
                </a:solidFill>
              </a:rPr>
              <a:t>performance―</a:t>
            </a:r>
            <a:r>
              <a:rPr lang="en-US" smtClean="0"/>
              <a:t>  </a:t>
            </a:r>
            <a:r>
              <a:rPr lang="en-US" dirty="0" smtClean="0"/>
              <a:t>It’s the leader’s responsibility to help build up and then release the enhanced performance of an employee.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0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Us Out</a:t>
            </a:r>
            <a:endParaRPr lang="en-US" dirty="0"/>
          </a:p>
        </p:txBody>
      </p:sp>
      <p:pic>
        <p:nvPicPr>
          <p:cNvPr id="44036" name="Picture 4" descr="j0284995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6096000" y="1905000"/>
            <a:ext cx="243230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609600" y="1676400"/>
            <a:ext cx="5181600" cy="4114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Sherry Ray Boeger, </a:t>
            </a:r>
            <a:r>
              <a:rPr lang="en-US" sz="2400" i="1" dirty="0" smtClean="0"/>
              <a:t>Director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Charles LaTorre, </a:t>
            </a:r>
            <a:r>
              <a:rPr lang="en-US" sz="2400" i="1" dirty="0" smtClean="0"/>
              <a:t>Consultant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Mary McCaslin, </a:t>
            </a:r>
            <a:r>
              <a:rPr lang="en-US" sz="2400" i="1" dirty="0" smtClean="0"/>
              <a:t>Office Manager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Website:  </a:t>
            </a:r>
            <a:r>
              <a:rPr lang="en-US" sz="2400" dirty="0" smtClean="0">
                <a:hlinkClick r:id="rId4"/>
              </a:rPr>
              <a:t>www.eao.wisc.edu</a:t>
            </a:r>
            <a:r>
              <a:rPr lang="en-US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Main Number: </a:t>
            </a:r>
            <a:r>
              <a:rPr lang="en-US" sz="2400" i="1" dirty="0" smtClean="0"/>
              <a:t>608-263-2987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50971"/>
            <a:ext cx="4435974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Why is </a:t>
            </a:r>
            <a:r>
              <a:rPr lang="en-US" altLang="en-US" smtClean="0">
                <a:ea typeface="ＭＳ Ｐゴシック" pitchFamily="34" charset="-128"/>
              </a:rPr>
              <a:t>Understanding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Motivation </a:t>
            </a:r>
            <a:r>
              <a:rPr lang="en-US" altLang="en-US" dirty="0" smtClean="0">
                <a:ea typeface="ＭＳ Ｐゴシック" pitchFamily="34" charset="-128"/>
              </a:rPr>
              <a:t>Important?</a:t>
            </a:r>
          </a:p>
        </p:txBody>
      </p:sp>
    </p:spTree>
    <p:extLst>
      <p:ext uri="{BB962C8B-B14F-4D97-AF65-F5344CB8AC3E}">
        <p14:creationId xmlns:p14="http://schemas.microsoft.com/office/powerpoint/2010/main" val="647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28823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A Brief History of Motivation: Today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57685"/>
            <a:ext cx="2390775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Richard R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68785"/>
            <a:ext cx="1828800" cy="259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752600" y="4567535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Edward Deci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029200" y="4567535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Richard Ryan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371600" y="5558135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Calibri" panose="020F0502020204030204" pitchFamily="34" charset="0"/>
              </a:rPr>
              <a:t>Self-Determination </a:t>
            </a:r>
            <a:r>
              <a:rPr lang="en-US" altLang="en-US" sz="2400" b="1" i="1" dirty="0" smtClean="0">
                <a:latin typeface="Calibri" panose="020F0502020204030204" pitchFamily="34" charset="0"/>
              </a:rPr>
              <a:t>Theory (SDT</a:t>
            </a:r>
            <a:r>
              <a:rPr lang="en-US" altLang="en-US" sz="2400" b="1" i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89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The Perils of External Motivation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Times" pitchFamily="18" charset="0"/>
              <a:buAutoNum type="arabicPeriod"/>
            </a:pPr>
            <a:r>
              <a:rPr lang="en-US" altLang="en-US" sz="2800" dirty="0" smtClean="0">
                <a:ea typeface="ＭＳ Ｐゴシック" pitchFamily="34" charset="-128"/>
              </a:rPr>
              <a:t>External rewards consistently undermine sustained, long-term motivation and performance.</a:t>
            </a:r>
          </a:p>
          <a:p>
            <a:pPr marL="514350" indent="-514350">
              <a:buFont typeface="Times" pitchFamily="18" charset="0"/>
              <a:buAutoNum type="arabicPeriod"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marL="514350" indent="-514350">
              <a:buFont typeface="Times" pitchFamily="18" charset="0"/>
              <a:buAutoNum type="arabicPeriod"/>
            </a:pPr>
            <a:r>
              <a:rPr lang="en-US" altLang="en-US" sz="2800" dirty="0" smtClean="0">
                <a:ea typeface="ＭＳ Ｐゴシック" pitchFamily="34" charset="-128"/>
              </a:rPr>
              <a:t>External rewards for something people already like to do especially undermine motivation and performance.</a:t>
            </a:r>
          </a:p>
          <a:p>
            <a:pPr marL="514350" indent="-514350">
              <a:buFont typeface="Times" pitchFamily="18" charset="0"/>
              <a:buAutoNum type="arabicPeriod"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marL="514350" indent="-514350">
              <a:buFont typeface="Times" pitchFamily="18" charset="0"/>
              <a:buAutoNum type="arabicPeriod"/>
            </a:pPr>
            <a:r>
              <a:rPr lang="en-US" altLang="en-US" sz="2800" dirty="0" smtClean="0">
                <a:ea typeface="ＭＳ Ｐゴシック" pitchFamily="34" charset="-128"/>
              </a:rPr>
              <a:t>External rewards make it more difficult for people to be creative and solve complex problems.</a:t>
            </a:r>
          </a:p>
        </p:txBody>
      </p:sp>
    </p:spTree>
    <p:extLst>
      <p:ext uri="{BB962C8B-B14F-4D97-AF65-F5344CB8AC3E}">
        <p14:creationId xmlns:p14="http://schemas.microsoft.com/office/powerpoint/2010/main" val="23095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Internal Motivation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employee finds an activity inherently satisfying.</a:t>
            </a:r>
          </a:p>
          <a:p>
            <a:endParaRPr lang="en-US" altLang="en-US" sz="1200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The employee performs a task to satisfy some other need important to that person.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3815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72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Autonomy Mastery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Autonomy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The basic desire to be self-directed.</a:t>
            </a:r>
          </a:p>
        </p:txBody>
      </p:sp>
    </p:spTree>
    <p:extLst>
      <p:ext uri="{BB962C8B-B14F-4D97-AF65-F5344CB8AC3E}">
        <p14:creationId xmlns:p14="http://schemas.microsoft.com/office/powerpoint/2010/main" val="28567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Mastery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fundamental urge to get better.</a:t>
            </a:r>
          </a:p>
        </p:txBody>
      </p:sp>
    </p:spTree>
    <p:extLst>
      <p:ext uri="{BB962C8B-B14F-4D97-AF65-F5344CB8AC3E}">
        <p14:creationId xmlns:p14="http://schemas.microsoft.com/office/powerpoint/2010/main" val="40465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basic yearning to be something larger than ourselves and to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38117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4103</TotalTime>
  <Words>320</Words>
  <Application>Microsoft Office PowerPoint</Application>
  <PresentationFormat>On-screen Show (4:3)</PresentationFormat>
  <Paragraphs>86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Performance Management: The Employee Experience</vt:lpstr>
      <vt:lpstr>Why is Understanding  Motivation Important?</vt:lpstr>
      <vt:lpstr>A Brief History of Motivation: Today</vt:lpstr>
      <vt:lpstr>The Perils of External Motivation</vt:lpstr>
      <vt:lpstr>Internal Motivation</vt:lpstr>
      <vt:lpstr>Autonomy Mastery Purpose</vt:lpstr>
      <vt:lpstr>Autonomy</vt:lpstr>
      <vt:lpstr>Mastery</vt:lpstr>
      <vt:lpstr>Purpose</vt:lpstr>
      <vt:lpstr>Reasons Why Employees Fear Performance Reviews</vt:lpstr>
      <vt:lpstr>What Is Feedback?</vt:lpstr>
      <vt:lpstr>Triggered Reactions to Feedback</vt:lpstr>
      <vt:lpstr>Challenges for Receiving Feedback Well </vt:lpstr>
      <vt:lpstr> SCARF</vt:lpstr>
      <vt:lpstr>PowerPoint Presentation</vt:lpstr>
      <vt:lpstr>PowerPoint Presentation</vt:lpstr>
      <vt:lpstr>Performance Management Isn’t…</vt:lpstr>
      <vt:lpstr>Check Us Out</vt:lpstr>
    </vt:vector>
  </TitlesOfParts>
  <Company>AIMS - University of Wisconsin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a Layoff</dc:title>
  <dc:creator>Mary Johansen</dc:creator>
  <cp:lastModifiedBy>Sherry R. Boeger</cp:lastModifiedBy>
  <cp:revision>275</cp:revision>
  <cp:lastPrinted>2016-04-14T16:15:20Z</cp:lastPrinted>
  <dcterms:created xsi:type="dcterms:W3CDTF">2015-04-09T14:57:04Z</dcterms:created>
  <dcterms:modified xsi:type="dcterms:W3CDTF">2016-04-18T21:06:06Z</dcterms:modified>
</cp:coreProperties>
</file>