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695" r:id="rId2"/>
    <p:sldMasterId id="2147483683" r:id="rId3"/>
  </p:sldMasterIdLst>
  <p:notesMasterIdLst>
    <p:notesMasterId r:id="rId38"/>
  </p:notesMasterIdLst>
  <p:sldIdLst>
    <p:sldId id="1028" r:id="rId4"/>
    <p:sldId id="1184" r:id="rId5"/>
    <p:sldId id="318" r:id="rId6"/>
    <p:sldId id="1122" r:id="rId7"/>
    <p:sldId id="1185" r:id="rId8"/>
    <p:sldId id="1168" r:id="rId9"/>
    <p:sldId id="1097" r:id="rId10"/>
    <p:sldId id="1169" r:id="rId11"/>
    <p:sldId id="1175" r:id="rId12"/>
    <p:sldId id="1128" r:id="rId13"/>
    <p:sldId id="1130" r:id="rId14"/>
    <p:sldId id="1131" r:id="rId15"/>
    <p:sldId id="989" r:id="rId16"/>
    <p:sldId id="1170" r:id="rId17"/>
    <p:sldId id="1129" r:id="rId18"/>
    <p:sldId id="1177" r:id="rId19"/>
    <p:sldId id="1187" r:id="rId20"/>
    <p:sldId id="1055" r:id="rId21"/>
    <p:sldId id="1056" r:id="rId22"/>
    <p:sldId id="1174" r:id="rId23"/>
    <p:sldId id="1057" r:id="rId24"/>
    <p:sldId id="1058" r:id="rId25"/>
    <p:sldId id="1059" r:id="rId26"/>
    <p:sldId id="1060" r:id="rId27"/>
    <p:sldId id="1043" r:id="rId28"/>
    <p:sldId id="1188" r:id="rId29"/>
    <p:sldId id="1117" r:id="rId30"/>
    <p:sldId id="1118" r:id="rId31"/>
    <p:sldId id="1119" r:id="rId32"/>
    <p:sldId id="1120" r:id="rId33"/>
    <p:sldId id="1189" r:id="rId34"/>
    <p:sldId id="271" r:id="rId35"/>
    <p:sldId id="1052" r:id="rId36"/>
    <p:sldId id="277" r:id="rId37"/>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en, Brian" initials="SB" lastIdx="7" clrIdx="0">
    <p:extLst>
      <p:ext uri="{19B8F6BF-5375-455C-9EA6-DF929625EA0E}">
        <p15:presenceInfo xmlns:p15="http://schemas.microsoft.com/office/powerpoint/2012/main" userId="S-1-5-21-520375513-3242445579-1434324379-51455" providerId="AD"/>
      </p:ext>
    </p:extLst>
  </p:cmAuthor>
  <p:cmAuthor id="2" name="Schutt, Don" initials="SD" lastIdx="8" clrIdx="1">
    <p:extLst>
      <p:ext uri="{19B8F6BF-5375-455C-9EA6-DF929625EA0E}">
        <p15:presenceInfo xmlns:p15="http://schemas.microsoft.com/office/powerpoint/2012/main" userId="S-1-5-21-520375513-3242445579-1434324379-51823" providerId="AD"/>
      </p:ext>
    </p:extLst>
  </p:cmAuthor>
  <p:cmAuthor id="3" name="Tina Ngo" initials="TN" lastIdx="57" clrIdx="2">
    <p:extLst>
      <p:ext uri="{19B8F6BF-5375-455C-9EA6-DF929625EA0E}">
        <p15:presenceInfo xmlns:p15="http://schemas.microsoft.com/office/powerpoint/2012/main" userId="Tina Ng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C7F"/>
    <a:srgbClr val="A0040B"/>
    <a:srgbClr val="006699"/>
    <a:srgbClr val="FEDEDF"/>
    <a:srgbClr val="CCECFF"/>
    <a:srgbClr val="99CCFF"/>
    <a:srgbClr val="386666"/>
    <a:srgbClr val="DFC3A5"/>
    <a:srgbClr val="EFE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6242" autoAdjust="0"/>
  </p:normalViewPr>
  <p:slideViewPr>
    <p:cSldViewPr snapToGrid="0" snapToObjects="1">
      <p:cViewPr varScale="1">
        <p:scale>
          <a:sx n="115" d="100"/>
          <a:sy n="115" d="100"/>
        </p:scale>
        <p:origin x="378" y="96"/>
      </p:cViewPr>
      <p:guideLst/>
    </p:cSldViewPr>
  </p:slideViewPr>
  <p:notesTextViewPr>
    <p:cViewPr>
      <p:scale>
        <a:sx n="3" d="2"/>
        <a:sy n="3" d="2"/>
      </p:scale>
      <p:origin x="0" y="0"/>
    </p:cViewPr>
  </p:notesTextViewPr>
  <p:sorterViewPr>
    <p:cViewPr>
      <p:scale>
        <a:sx n="110" d="100"/>
        <a:sy n="110" d="100"/>
      </p:scale>
      <p:origin x="0" y="-132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5BA56-0C85-4D32-8F4A-96958429A24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BEFDD31-D3B6-4B40-B3D4-3B8AB1453E13}">
      <dgm:prSet phldrT="[Text]" custT="1"/>
      <dgm:spPr/>
      <dgm:t>
        <a:bodyPr/>
        <a:lstStyle/>
        <a:p>
          <a:r>
            <a:rPr lang="en-US" sz="2800" b="1" dirty="0"/>
            <a:t>Finance</a:t>
          </a:r>
        </a:p>
      </dgm:t>
    </dgm:pt>
    <dgm:pt modelId="{F9D08D33-D204-426B-B82E-9F1653EEFEC5}" type="parTrans" cxnId="{4B4FD160-0F0D-4BAA-BFB2-8834664AAC05}">
      <dgm:prSet/>
      <dgm:spPr/>
      <dgm:t>
        <a:bodyPr/>
        <a:lstStyle/>
        <a:p>
          <a:endParaRPr lang="en-US"/>
        </a:p>
      </dgm:t>
    </dgm:pt>
    <dgm:pt modelId="{9679EAFD-36B3-4904-BDAF-E77D8E548443}" type="sibTrans" cxnId="{4B4FD160-0F0D-4BAA-BFB2-8834664AAC05}">
      <dgm:prSet/>
      <dgm:spPr/>
      <dgm:t>
        <a:bodyPr/>
        <a:lstStyle/>
        <a:p>
          <a:endParaRPr lang="en-US"/>
        </a:p>
      </dgm:t>
    </dgm:pt>
    <dgm:pt modelId="{5A5B3E51-5932-45CE-9D74-09041DBDED59}">
      <dgm:prSet phldrT="[Text]" custT="1"/>
      <dgm:spPr/>
      <dgm:t>
        <a:bodyPr/>
        <a:lstStyle/>
        <a:p>
          <a:r>
            <a:rPr lang="en-US" sz="2400" dirty="0"/>
            <a:t>Accounting, Financial Operations, and Reporting</a:t>
          </a:r>
        </a:p>
      </dgm:t>
    </dgm:pt>
    <dgm:pt modelId="{344E3A83-80F7-4D5D-BF25-2BC2D044328B}" type="parTrans" cxnId="{45852FB1-A068-4BD3-A561-719D83CDE405}">
      <dgm:prSet/>
      <dgm:spPr/>
      <dgm:t>
        <a:bodyPr/>
        <a:lstStyle/>
        <a:p>
          <a:endParaRPr lang="en-US"/>
        </a:p>
      </dgm:t>
    </dgm:pt>
    <dgm:pt modelId="{24D84E99-90AB-43BF-9A5F-2485DD3FBB42}" type="sibTrans" cxnId="{45852FB1-A068-4BD3-A561-719D83CDE405}">
      <dgm:prSet/>
      <dgm:spPr/>
      <dgm:t>
        <a:bodyPr/>
        <a:lstStyle/>
        <a:p>
          <a:endParaRPr lang="en-US"/>
        </a:p>
      </dgm:t>
    </dgm:pt>
    <dgm:pt modelId="{81F74218-CFB3-4353-8014-2E36EB586EA6}">
      <dgm:prSet phldrT="[Text]" custT="1"/>
      <dgm:spPr/>
      <dgm:t>
        <a:bodyPr/>
        <a:lstStyle/>
        <a:p>
          <a:r>
            <a:rPr lang="en-US" sz="2400" dirty="0"/>
            <a:t>Bursar</a:t>
          </a:r>
        </a:p>
      </dgm:t>
    </dgm:pt>
    <dgm:pt modelId="{AB9AC4F8-9DD2-4F05-B41E-1B1C5C634C5F}" type="parTrans" cxnId="{669221B9-5B5F-4013-B064-66444AF1ACC7}">
      <dgm:prSet/>
      <dgm:spPr/>
      <dgm:t>
        <a:bodyPr/>
        <a:lstStyle/>
        <a:p>
          <a:endParaRPr lang="en-US"/>
        </a:p>
      </dgm:t>
    </dgm:pt>
    <dgm:pt modelId="{C875B801-1D4D-4D7E-B8AB-869026A3D38D}" type="sibTrans" cxnId="{669221B9-5B5F-4013-B064-66444AF1ACC7}">
      <dgm:prSet/>
      <dgm:spPr/>
      <dgm:t>
        <a:bodyPr/>
        <a:lstStyle/>
        <a:p>
          <a:endParaRPr lang="en-US"/>
        </a:p>
      </dgm:t>
    </dgm:pt>
    <dgm:pt modelId="{6053282C-783B-4C70-B77F-6520F1CA6D51}">
      <dgm:prSet phldrT="[Text]" custT="1"/>
      <dgm:spPr/>
      <dgm:t>
        <a:bodyPr/>
        <a:lstStyle/>
        <a:p>
          <a:r>
            <a:rPr lang="en-US" sz="2400" dirty="0"/>
            <a:t>Financial    Planning and Budgeting</a:t>
          </a:r>
        </a:p>
      </dgm:t>
    </dgm:pt>
    <dgm:pt modelId="{765F1DFF-D545-468E-ABFA-EBC78007CF4B}" type="parTrans" cxnId="{A275045E-EC9C-459D-9976-DAA558AD952F}">
      <dgm:prSet/>
      <dgm:spPr/>
      <dgm:t>
        <a:bodyPr/>
        <a:lstStyle/>
        <a:p>
          <a:endParaRPr lang="en-US"/>
        </a:p>
      </dgm:t>
    </dgm:pt>
    <dgm:pt modelId="{DCADAC00-D876-4F7C-9F5A-2EF1F1AE1A74}" type="sibTrans" cxnId="{A275045E-EC9C-459D-9976-DAA558AD952F}">
      <dgm:prSet/>
      <dgm:spPr/>
      <dgm:t>
        <a:bodyPr/>
        <a:lstStyle/>
        <a:p>
          <a:endParaRPr lang="en-US"/>
        </a:p>
      </dgm:t>
    </dgm:pt>
    <dgm:pt modelId="{48808DFD-AAAD-44D1-8CA7-B711BCD645D0}">
      <dgm:prSet phldrT="[Text]" custT="1"/>
      <dgm:spPr/>
      <dgm:t>
        <a:bodyPr/>
        <a:lstStyle/>
        <a:p>
          <a:r>
            <a:rPr lang="en-US" sz="2400" dirty="0"/>
            <a:t>Procurement</a:t>
          </a:r>
        </a:p>
      </dgm:t>
    </dgm:pt>
    <dgm:pt modelId="{DDDA5428-9006-42DC-BE04-AD855229E104}" type="parTrans" cxnId="{D77F0FC4-668C-479D-9CF9-541292C447ED}">
      <dgm:prSet/>
      <dgm:spPr/>
      <dgm:t>
        <a:bodyPr/>
        <a:lstStyle/>
        <a:p>
          <a:endParaRPr lang="en-US"/>
        </a:p>
      </dgm:t>
    </dgm:pt>
    <dgm:pt modelId="{2E39C27B-E9A7-419E-8676-00C4F63B6A16}" type="sibTrans" cxnId="{D77F0FC4-668C-479D-9CF9-541292C447ED}">
      <dgm:prSet/>
      <dgm:spPr/>
      <dgm:t>
        <a:bodyPr/>
        <a:lstStyle/>
        <a:p>
          <a:endParaRPr lang="en-US"/>
        </a:p>
      </dgm:t>
    </dgm:pt>
    <dgm:pt modelId="{46B5CDC4-E75E-4B5C-AA06-24B9AB4901D3}" type="pres">
      <dgm:prSet presAssocID="{4455BA56-0C85-4D32-8F4A-96958429A24E}" presName="hierChild1" presStyleCnt="0">
        <dgm:presLayoutVars>
          <dgm:orgChart val="1"/>
          <dgm:chPref val="1"/>
          <dgm:dir/>
          <dgm:animOne val="branch"/>
          <dgm:animLvl val="lvl"/>
          <dgm:resizeHandles/>
        </dgm:presLayoutVars>
      </dgm:prSet>
      <dgm:spPr/>
      <dgm:t>
        <a:bodyPr/>
        <a:lstStyle/>
        <a:p>
          <a:endParaRPr lang="en-US"/>
        </a:p>
      </dgm:t>
    </dgm:pt>
    <dgm:pt modelId="{A0D166AC-DFDD-4564-ABF7-2BCFEC3F3221}" type="pres">
      <dgm:prSet presAssocID="{4BEFDD31-D3B6-4B40-B3D4-3B8AB1453E13}" presName="hierRoot1" presStyleCnt="0">
        <dgm:presLayoutVars>
          <dgm:hierBranch val="init"/>
        </dgm:presLayoutVars>
      </dgm:prSet>
      <dgm:spPr/>
    </dgm:pt>
    <dgm:pt modelId="{952EF30C-9375-47DC-BB10-975E777A1097}" type="pres">
      <dgm:prSet presAssocID="{4BEFDD31-D3B6-4B40-B3D4-3B8AB1453E13}" presName="rootComposite1" presStyleCnt="0"/>
      <dgm:spPr/>
    </dgm:pt>
    <dgm:pt modelId="{FD10FE65-CAB0-499A-838F-D07E766F8F72}" type="pres">
      <dgm:prSet presAssocID="{4BEFDD31-D3B6-4B40-B3D4-3B8AB1453E13}" presName="rootText1" presStyleLbl="node0" presStyleIdx="0" presStyleCnt="1" custScaleX="112847" custScaleY="64484">
        <dgm:presLayoutVars>
          <dgm:chPref val="3"/>
        </dgm:presLayoutVars>
      </dgm:prSet>
      <dgm:spPr/>
      <dgm:t>
        <a:bodyPr/>
        <a:lstStyle/>
        <a:p>
          <a:endParaRPr lang="en-US"/>
        </a:p>
      </dgm:t>
    </dgm:pt>
    <dgm:pt modelId="{721822BE-E29D-49D5-848A-AC80F877FD5B}" type="pres">
      <dgm:prSet presAssocID="{4BEFDD31-D3B6-4B40-B3D4-3B8AB1453E13}" presName="rootConnector1" presStyleLbl="node1" presStyleIdx="0" presStyleCnt="0"/>
      <dgm:spPr/>
      <dgm:t>
        <a:bodyPr/>
        <a:lstStyle/>
        <a:p>
          <a:endParaRPr lang="en-US"/>
        </a:p>
      </dgm:t>
    </dgm:pt>
    <dgm:pt modelId="{A098E9E7-425C-4440-9F96-F86279490216}" type="pres">
      <dgm:prSet presAssocID="{4BEFDD31-D3B6-4B40-B3D4-3B8AB1453E13}" presName="hierChild2" presStyleCnt="0"/>
      <dgm:spPr/>
    </dgm:pt>
    <dgm:pt modelId="{9F983DEE-C898-409B-98DF-C7FD5B81A501}" type="pres">
      <dgm:prSet presAssocID="{344E3A83-80F7-4D5D-BF25-2BC2D044328B}" presName="Name37" presStyleLbl="parChTrans1D2" presStyleIdx="0" presStyleCnt="4"/>
      <dgm:spPr/>
      <dgm:t>
        <a:bodyPr/>
        <a:lstStyle/>
        <a:p>
          <a:endParaRPr lang="en-US"/>
        </a:p>
      </dgm:t>
    </dgm:pt>
    <dgm:pt modelId="{4096EF15-FC8E-429F-BE1D-98B079888662}" type="pres">
      <dgm:prSet presAssocID="{5A5B3E51-5932-45CE-9D74-09041DBDED59}" presName="hierRoot2" presStyleCnt="0">
        <dgm:presLayoutVars>
          <dgm:hierBranch val="init"/>
        </dgm:presLayoutVars>
      </dgm:prSet>
      <dgm:spPr/>
    </dgm:pt>
    <dgm:pt modelId="{D4165118-86A5-4A6E-8536-F3105EBB34A8}" type="pres">
      <dgm:prSet presAssocID="{5A5B3E51-5932-45CE-9D74-09041DBDED59}" presName="rootComposite" presStyleCnt="0"/>
      <dgm:spPr/>
    </dgm:pt>
    <dgm:pt modelId="{CC84CC58-1944-43CD-873D-2BBA4716935B}" type="pres">
      <dgm:prSet presAssocID="{5A5B3E51-5932-45CE-9D74-09041DBDED59}" presName="rootText" presStyleLbl="node2" presStyleIdx="0" presStyleCnt="4" custScaleX="105252" custScaleY="112903" custLinFactNeighborX="-240">
        <dgm:presLayoutVars>
          <dgm:chPref val="3"/>
        </dgm:presLayoutVars>
      </dgm:prSet>
      <dgm:spPr/>
      <dgm:t>
        <a:bodyPr/>
        <a:lstStyle/>
        <a:p>
          <a:endParaRPr lang="en-US"/>
        </a:p>
      </dgm:t>
    </dgm:pt>
    <dgm:pt modelId="{B1B587C3-145B-405D-9496-7439AC5EF906}" type="pres">
      <dgm:prSet presAssocID="{5A5B3E51-5932-45CE-9D74-09041DBDED59}" presName="rootConnector" presStyleLbl="node2" presStyleIdx="0" presStyleCnt="4"/>
      <dgm:spPr/>
      <dgm:t>
        <a:bodyPr/>
        <a:lstStyle/>
        <a:p>
          <a:endParaRPr lang="en-US"/>
        </a:p>
      </dgm:t>
    </dgm:pt>
    <dgm:pt modelId="{56EEF262-C079-46E9-AE7B-81812591F319}" type="pres">
      <dgm:prSet presAssocID="{5A5B3E51-5932-45CE-9D74-09041DBDED59}" presName="hierChild4" presStyleCnt="0"/>
      <dgm:spPr/>
    </dgm:pt>
    <dgm:pt modelId="{66CC66FB-F99E-4713-8D04-1230F87E41CF}" type="pres">
      <dgm:prSet presAssocID="{5A5B3E51-5932-45CE-9D74-09041DBDED59}" presName="hierChild5" presStyleCnt="0"/>
      <dgm:spPr/>
    </dgm:pt>
    <dgm:pt modelId="{BF51A3D5-872B-4A55-879E-0D1EF19EB1E0}" type="pres">
      <dgm:prSet presAssocID="{AB9AC4F8-9DD2-4F05-B41E-1B1C5C634C5F}" presName="Name37" presStyleLbl="parChTrans1D2" presStyleIdx="1" presStyleCnt="4"/>
      <dgm:spPr/>
      <dgm:t>
        <a:bodyPr/>
        <a:lstStyle/>
        <a:p>
          <a:endParaRPr lang="en-US"/>
        </a:p>
      </dgm:t>
    </dgm:pt>
    <dgm:pt modelId="{D0F52150-C75E-4F04-86DA-F3704CD5EB2E}" type="pres">
      <dgm:prSet presAssocID="{81F74218-CFB3-4353-8014-2E36EB586EA6}" presName="hierRoot2" presStyleCnt="0">
        <dgm:presLayoutVars>
          <dgm:hierBranch val="init"/>
        </dgm:presLayoutVars>
      </dgm:prSet>
      <dgm:spPr/>
    </dgm:pt>
    <dgm:pt modelId="{FC9987B1-ECD4-4930-91D2-319B9E0FE4C5}" type="pres">
      <dgm:prSet presAssocID="{81F74218-CFB3-4353-8014-2E36EB586EA6}" presName="rootComposite" presStyleCnt="0"/>
      <dgm:spPr/>
    </dgm:pt>
    <dgm:pt modelId="{F9122DB5-F112-40C0-9645-CDD6C1FE51C4}" type="pres">
      <dgm:prSet presAssocID="{81F74218-CFB3-4353-8014-2E36EB586EA6}" presName="rootText" presStyleLbl="node2" presStyleIdx="1" presStyleCnt="4" custScaleX="105252" custScaleY="112903" custLinFactNeighborX="-240">
        <dgm:presLayoutVars>
          <dgm:chPref val="3"/>
        </dgm:presLayoutVars>
      </dgm:prSet>
      <dgm:spPr/>
      <dgm:t>
        <a:bodyPr/>
        <a:lstStyle/>
        <a:p>
          <a:endParaRPr lang="en-US"/>
        </a:p>
      </dgm:t>
    </dgm:pt>
    <dgm:pt modelId="{710E6A77-9B5A-4BF1-89F2-BE8FF7B1CE9F}" type="pres">
      <dgm:prSet presAssocID="{81F74218-CFB3-4353-8014-2E36EB586EA6}" presName="rootConnector" presStyleLbl="node2" presStyleIdx="1" presStyleCnt="4"/>
      <dgm:spPr/>
      <dgm:t>
        <a:bodyPr/>
        <a:lstStyle/>
        <a:p>
          <a:endParaRPr lang="en-US"/>
        </a:p>
      </dgm:t>
    </dgm:pt>
    <dgm:pt modelId="{59281C0B-4E55-41B1-9BD3-2B299DEEFF74}" type="pres">
      <dgm:prSet presAssocID="{81F74218-CFB3-4353-8014-2E36EB586EA6}" presName="hierChild4" presStyleCnt="0"/>
      <dgm:spPr/>
    </dgm:pt>
    <dgm:pt modelId="{7F9E3753-18B2-4005-82DA-DDD716F4981D}" type="pres">
      <dgm:prSet presAssocID="{81F74218-CFB3-4353-8014-2E36EB586EA6}" presName="hierChild5" presStyleCnt="0"/>
      <dgm:spPr/>
    </dgm:pt>
    <dgm:pt modelId="{A5FD4660-E6FD-4E8D-8D3D-6C964CE9E8EB}" type="pres">
      <dgm:prSet presAssocID="{765F1DFF-D545-468E-ABFA-EBC78007CF4B}" presName="Name37" presStyleLbl="parChTrans1D2" presStyleIdx="2" presStyleCnt="4"/>
      <dgm:spPr/>
      <dgm:t>
        <a:bodyPr/>
        <a:lstStyle/>
        <a:p>
          <a:endParaRPr lang="en-US"/>
        </a:p>
      </dgm:t>
    </dgm:pt>
    <dgm:pt modelId="{97595277-D0B8-4141-9500-B47F6419A3DD}" type="pres">
      <dgm:prSet presAssocID="{6053282C-783B-4C70-B77F-6520F1CA6D51}" presName="hierRoot2" presStyleCnt="0">
        <dgm:presLayoutVars>
          <dgm:hierBranch val="init"/>
        </dgm:presLayoutVars>
      </dgm:prSet>
      <dgm:spPr/>
    </dgm:pt>
    <dgm:pt modelId="{16C77BAE-2F03-4CEE-88B1-E2E1A0DA1463}" type="pres">
      <dgm:prSet presAssocID="{6053282C-783B-4C70-B77F-6520F1CA6D51}" presName="rootComposite" presStyleCnt="0"/>
      <dgm:spPr/>
    </dgm:pt>
    <dgm:pt modelId="{770BE8A6-7147-4846-B54E-3BCEE21BD8EA}" type="pres">
      <dgm:prSet presAssocID="{6053282C-783B-4C70-B77F-6520F1CA6D51}" presName="rootText" presStyleLbl="node2" presStyleIdx="2" presStyleCnt="4" custScaleX="105252" custScaleY="112903" custLinFactNeighborX="-240">
        <dgm:presLayoutVars>
          <dgm:chPref val="3"/>
        </dgm:presLayoutVars>
      </dgm:prSet>
      <dgm:spPr/>
      <dgm:t>
        <a:bodyPr/>
        <a:lstStyle/>
        <a:p>
          <a:endParaRPr lang="en-US"/>
        </a:p>
      </dgm:t>
    </dgm:pt>
    <dgm:pt modelId="{3C0A2657-8B3B-4C19-B8DD-E42B1ECB4E53}" type="pres">
      <dgm:prSet presAssocID="{6053282C-783B-4C70-B77F-6520F1CA6D51}" presName="rootConnector" presStyleLbl="node2" presStyleIdx="2" presStyleCnt="4"/>
      <dgm:spPr/>
      <dgm:t>
        <a:bodyPr/>
        <a:lstStyle/>
        <a:p>
          <a:endParaRPr lang="en-US"/>
        </a:p>
      </dgm:t>
    </dgm:pt>
    <dgm:pt modelId="{E36238D9-E189-4472-A86E-367742385D71}" type="pres">
      <dgm:prSet presAssocID="{6053282C-783B-4C70-B77F-6520F1CA6D51}" presName="hierChild4" presStyleCnt="0"/>
      <dgm:spPr/>
    </dgm:pt>
    <dgm:pt modelId="{42D19166-87F4-4E56-B915-8FD8FED31653}" type="pres">
      <dgm:prSet presAssocID="{6053282C-783B-4C70-B77F-6520F1CA6D51}" presName="hierChild5" presStyleCnt="0"/>
      <dgm:spPr/>
    </dgm:pt>
    <dgm:pt modelId="{DBC75F88-A51B-42F2-8D63-BCEB15112C8E}" type="pres">
      <dgm:prSet presAssocID="{DDDA5428-9006-42DC-BE04-AD855229E104}" presName="Name37" presStyleLbl="parChTrans1D2" presStyleIdx="3" presStyleCnt="4"/>
      <dgm:spPr/>
      <dgm:t>
        <a:bodyPr/>
        <a:lstStyle/>
        <a:p>
          <a:endParaRPr lang="en-US"/>
        </a:p>
      </dgm:t>
    </dgm:pt>
    <dgm:pt modelId="{24B43B09-4ACE-4EE7-8A2C-17514936B790}" type="pres">
      <dgm:prSet presAssocID="{48808DFD-AAAD-44D1-8CA7-B711BCD645D0}" presName="hierRoot2" presStyleCnt="0">
        <dgm:presLayoutVars>
          <dgm:hierBranch val="init"/>
        </dgm:presLayoutVars>
      </dgm:prSet>
      <dgm:spPr/>
    </dgm:pt>
    <dgm:pt modelId="{F8475BE0-60A7-4D2C-92FB-41C6AD465C1F}" type="pres">
      <dgm:prSet presAssocID="{48808DFD-AAAD-44D1-8CA7-B711BCD645D0}" presName="rootComposite" presStyleCnt="0"/>
      <dgm:spPr/>
    </dgm:pt>
    <dgm:pt modelId="{3D2F720F-4F99-421B-808A-DD59A5E19B57}" type="pres">
      <dgm:prSet presAssocID="{48808DFD-AAAD-44D1-8CA7-B711BCD645D0}" presName="rootText" presStyleLbl="node2" presStyleIdx="3" presStyleCnt="4" custScaleX="105252" custScaleY="112903">
        <dgm:presLayoutVars>
          <dgm:chPref val="3"/>
        </dgm:presLayoutVars>
      </dgm:prSet>
      <dgm:spPr/>
      <dgm:t>
        <a:bodyPr/>
        <a:lstStyle/>
        <a:p>
          <a:endParaRPr lang="en-US"/>
        </a:p>
      </dgm:t>
    </dgm:pt>
    <dgm:pt modelId="{C50B0516-E867-42C3-ABA1-F9A072F628B8}" type="pres">
      <dgm:prSet presAssocID="{48808DFD-AAAD-44D1-8CA7-B711BCD645D0}" presName="rootConnector" presStyleLbl="node2" presStyleIdx="3" presStyleCnt="4"/>
      <dgm:spPr/>
      <dgm:t>
        <a:bodyPr/>
        <a:lstStyle/>
        <a:p>
          <a:endParaRPr lang="en-US"/>
        </a:p>
      </dgm:t>
    </dgm:pt>
    <dgm:pt modelId="{B5EF31DF-A0BF-4020-A566-5ABA2D707003}" type="pres">
      <dgm:prSet presAssocID="{48808DFD-AAAD-44D1-8CA7-B711BCD645D0}" presName="hierChild4" presStyleCnt="0"/>
      <dgm:spPr/>
    </dgm:pt>
    <dgm:pt modelId="{24AA5C3B-B9AB-49D4-9710-C7507DA5B5BF}" type="pres">
      <dgm:prSet presAssocID="{48808DFD-AAAD-44D1-8CA7-B711BCD645D0}" presName="hierChild5" presStyleCnt="0"/>
      <dgm:spPr/>
    </dgm:pt>
    <dgm:pt modelId="{2938CAFC-E44D-4285-A1A5-50D9ABEA8D49}" type="pres">
      <dgm:prSet presAssocID="{4BEFDD31-D3B6-4B40-B3D4-3B8AB1453E13}" presName="hierChild3" presStyleCnt="0"/>
      <dgm:spPr/>
    </dgm:pt>
  </dgm:ptLst>
  <dgm:cxnLst>
    <dgm:cxn modelId="{A275045E-EC9C-459D-9976-DAA558AD952F}" srcId="{4BEFDD31-D3B6-4B40-B3D4-3B8AB1453E13}" destId="{6053282C-783B-4C70-B77F-6520F1CA6D51}" srcOrd="2" destOrd="0" parTransId="{765F1DFF-D545-468E-ABFA-EBC78007CF4B}" sibTransId="{DCADAC00-D876-4F7C-9F5A-2EF1F1AE1A74}"/>
    <dgm:cxn modelId="{BD3D6922-3859-43EE-9FAB-BE2DE9E7D88A}" type="presOf" srcId="{6053282C-783B-4C70-B77F-6520F1CA6D51}" destId="{770BE8A6-7147-4846-B54E-3BCEE21BD8EA}" srcOrd="0" destOrd="0" presId="urn:microsoft.com/office/officeart/2005/8/layout/orgChart1"/>
    <dgm:cxn modelId="{C8EE0D34-8A44-44D6-8E4A-4361B88413E8}" type="presOf" srcId="{4BEFDD31-D3B6-4B40-B3D4-3B8AB1453E13}" destId="{721822BE-E29D-49D5-848A-AC80F877FD5B}" srcOrd="1" destOrd="0" presId="urn:microsoft.com/office/officeart/2005/8/layout/orgChart1"/>
    <dgm:cxn modelId="{669221B9-5B5F-4013-B064-66444AF1ACC7}" srcId="{4BEFDD31-D3B6-4B40-B3D4-3B8AB1453E13}" destId="{81F74218-CFB3-4353-8014-2E36EB586EA6}" srcOrd="1" destOrd="0" parTransId="{AB9AC4F8-9DD2-4F05-B41E-1B1C5C634C5F}" sibTransId="{C875B801-1D4D-4D7E-B8AB-869026A3D38D}"/>
    <dgm:cxn modelId="{DF289738-EBE0-46F9-848B-AA456F3A3206}" type="presOf" srcId="{DDDA5428-9006-42DC-BE04-AD855229E104}" destId="{DBC75F88-A51B-42F2-8D63-BCEB15112C8E}" srcOrd="0" destOrd="0" presId="urn:microsoft.com/office/officeart/2005/8/layout/orgChart1"/>
    <dgm:cxn modelId="{6F755315-C3D7-4100-A5CB-600F230FBF0B}" type="presOf" srcId="{81F74218-CFB3-4353-8014-2E36EB586EA6}" destId="{710E6A77-9B5A-4BF1-89F2-BE8FF7B1CE9F}" srcOrd="1" destOrd="0" presId="urn:microsoft.com/office/officeart/2005/8/layout/orgChart1"/>
    <dgm:cxn modelId="{53732C04-5ECB-490A-BEA6-70080D54746A}" type="presOf" srcId="{5A5B3E51-5932-45CE-9D74-09041DBDED59}" destId="{CC84CC58-1944-43CD-873D-2BBA4716935B}" srcOrd="0" destOrd="0" presId="urn:microsoft.com/office/officeart/2005/8/layout/orgChart1"/>
    <dgm:cxn modelId="{E5C2DADE-F560-4589-BACC-B1AC81FEA13A}" type="presOf" srcId="{344E3A83-80F7-4D5D-BF25-2BC2D044328B}" destId="{9F983DEE-C898-409B-98DF-C7FD5B81A501}" srcOrd="0" destOrd="0" presId="urn:microsoft.com/office/officeart/2005/8/layout/orgChart1"/>
    <dgm:cxn modelId="{21770D2A-2DAF-43CC-90A7-BA39835A3E96}" type="presOf" srcId="{81F74218-CFB3-4353-8014-2E36EB586EA6}" destId="{F9122DB5-F112-40C0-9645-CDD6C1FE51C4}" srcOrd="0" destOrd="0" presId="urn:microsoft.com/office/officeart/2005/8/layout/orgChart1"/>
    <dgm:cxn modelId="{282A0A8D-CCAF-45C1-8449-6416594CAA29}" type="presOf" srcId="{5A5B3E51-5932-45CE-9D74-09041DBDED59}" destId="{B1B587C3-145B-405D-9496-7439AC5EF906}" srcOrd="1" destOrd="0" presId="urn:microsoft.com/office/officeart/2005/8/layout/orgChart1"/>
    <dgm:cxn modelId="{4B4FD160-0F0D-4BAA-BFB2-8834664AAC05}" srcId="{4455BA56-0C85-4D32-8F4A-96958429A24E}" destId="{4BEFDD31-D3B6-4B40-B3D4-3B8AB1453E13}" srcOrd="0" destOrd="0" parTransId="{F9D08D33-D204-426B-B82E-9F1653EEFEC5}" sibTransId="{9679EAFD-36B3-4904-BDAF-E77D8E548443}"/>
    <dgm:cxn modelId="{58D8E117-9708-43F8-BF23-2D14EEFF3B9E}" type="presOf" srcId="{4455BA56-0C85-4D32-8F4A-96958429A24E}" destId="{46B5CDC4-E75E-4B5C-AA06-24B9AB4901D3}" srcOrd="0" destOrd="0" presId="urn:microsoft.com/office/officeart/2005/8/layout/orgChart1"/>
    <dgm:cxn modelId="{33656F24-ED2F-4A7D-AC41-1A732C639199}" type="presOf" srcId="{AB9AC4F8-9DD2-4F05-B41E-1B1C5C634C5F}" destId="{BF51A3D5-872B-4A55-879E-0D1EF19EB1E0}" srcOrd="0" destOrd="0" presId="urn:microsoft.com/office/officeart/2005/8/layout/orgChart1"/>
    <dgm:cxn modelId="{30EC9EC8-FE57-4BAE-84F1-96FA1D11A722}" type="presOf" srcId="{48808DFD-AAAD-44D1-8CA7-B711BCD645D0}" destId="{3D2F720F-4F99-421B-808A-DD59A5E19B57}" srcOrd="0" destOrd="0" presId="urn:microsoft.com/office/officeart/2005/8/layout/orgChart1"/>
    <dgm:cxn modelId="{C0B745AD-3D7E-4FC5-8F67-D7484FBB4A99}" type="presOf" srcId="{4BEFDD31-D3B6-4B40-B3D4-3B8AB1453E13}" destId="{FD10FE65-CAB0-499A-838F-D07E766F8F72}" srcOrd="0" destOrd="0" presId="urn:microsoft.com/office/officeart/2005/8/layout/orgChart1"/>
    <dgm:cxn modelId="{8F75311C-0399-46A2-964C-22223FF1BB7E}" type="presOf" srcId="{48808DFD-AAAD-44D1-8CA7-B711BCD645D0}" destId="{C50B0516-E867-42C3-ABA1-F9A072F628B8}" srcOrd="1" destOrd="0" presId="urn:microsoft.com/office/officeart/2005/8/layout/orgChart1"/>
    <dgm:cxn modelId="{D77F0FC4-668C-479D-9CF9-541292C447ED}" srcId="{4BEFDD31-D3B6-4B40-B3D4-3B8AB1453E13}" destId="{48808DFD-AAAD-44D1-8CA7-B711BCD645D0}" srcOrd="3" destOrd="0" parTransId="{DDDA5428-9006-42DC-BE04-AD855229E104}" sibTransId="{2E39C27B-E9A7-419E-8676-00C4F63B6A16}"/>
    <dgm:cxn modelId="{45852FB1-A068-4BD3-A561-719D83CDE405}" srcId="{4BEFDD31-D3B6-4B40-B3D4-3B8AB1453E13}" destId="{5A5B3E51-5932-45CE-9D74-09041DBDED59}" srcOrd="0" destOrd="0" parTransId="{344E3A83-80F7-4D5D-BF25-2BC2D044328B}" sibTransId="{24D84E99-90AB-43BF-9A5F-2485DD3FBB42}"/>
    <dgm:cxn modelId="{B42F6917-2BD5-40CA-B345-B34A4E8F1A52}" type="presOf" srcId="{6053282C-783B-4C70-B77F-6520F1CA6D51}" destId="{3C0A2657-8B3B-4C19-B8DD-E42B1ECB4E53}" srcOrd="1" destOrd="0" presId="urn:microsoft.com/office/officeart/2005/8/layout/orgChart1"/>
    <dgm:cxn modelId="{E5950D35-AC2B-4BF5-B2B3-E0BE5819B9A4}" type="presOf" srcId="{765F1DFF-D545-468E-ABFA-EBC78007CF4B}" destId="{A5FD4660-E6FD-4E8D-8D3D-6C964CE9E8EB}" srcOrd="0" destOrd="0" presId="urn:microsoft.com/office/officeart/2005/8/layout/orgChart1"/>
    <dgm:cxn modelId="{7931377F-4D44-4A87-AA8C-A62D61A09107}" type="presParOf" srcId="{46B5CDC4-E75E-4B5C-AA06-24B9AB4901D3}" destId="{A0D166AC-DFDD-4564-ABF7-2BCFEC3F3221}" srcOrd="0" destOrd="0" presId="urn:microsoft.com/office/officeart/2005/8/layout/orgChart1"/>
    <dgm:cxn modelId="{A2EB5C75-4418-48B6-93AB-DCE41E6A49AF}" type="presParOf" srcId="{A0D166AC-DFDD-4564-ABF7-2BCFEC3F3221}" destId="{952EF30C-9375-47DC-BB10-975E777A1097}" srcOrd="0" destOrd="0" presId="urn:microsoft.com/office/officeart/2005/8/layout/orgChart1"/>
    <dgm:cxn modelId="{11A0A2B9-01A1-4BB8-9C6D-88CF1E4B8373}" type="presParOf" srcId="{952EF30C-9375-47DC-BB10-975E777A1097}" destId="{FD10FE65-CAB0-499A-838F-D07E766F8F72}" srcOrd="0" destOrd="0" presId="urn:microsoft.com/office/officeart/2005/8/layout/orgChart1"/>
    <dgm:cxn modelId="{9689B5FC-31C9-40C2-A8A6-287158C9F5D2}" type="presParOf" srcId="{952EF30C-9375-47DC-BB10-975E777A1097}" destId="{721822BE-E29D-49D5-848A-AC80F877FD5B}" srcOrd="1" destOrd="0" presId="urn:microsoft.com/office/officeart/2005/8/layout/orgChart1"/>
    <dgm:cxn modelId="{E71D34C4-D52B-4670-9B96-B86CAEA9C9A9}" type="presParOf" srcId="{A0D166AC-DFDD-4564-ABF7-2BCFEC3F3221}" destId="{A098E9E7-425C-4440-9F96-F86279490216}" srcOrd="1" destOrd="0" presId="urn:microsoft.com/office/officeart/2005/8/layout/orgChart1"/>
    <dgm:cxn modelId="{7687A9D5-B6AC-4F06-BB53-D58BCB2DF120}" type="presParOf" srcId="{A098E9E7-425C-4440-9F96-F86279490216}" destId="{9F983DEE-C898-409B-98DF-C7FD5B81A501}" srcOrd="0" destOrd="0" presId="urn:microsoft.com/office/officeart/2005/8/layout/orgChart1"/>
    <dgm:cxn modelId="{2B74E52C-069F-493D-8741-4B807A872CE7}" type="presParOf" srcId="{A098E9E7-425C-4440-9F96-F86279490216}" destId="{4096EF15-FC8E-429F-BE1D-98B079888662}" srcOrd="1" destOrd="0" presId="urn:microsoft.com/office/officeart/2005/8/layout/orgChart1"/>
    <dgm:cxn modelId="{AF2D0001-DBEE-4878-BCA1-BA42B6897F8E}" type="presParOf" srcId="{4096EF15-FC8E-429F-BE1D-98B079888662}" destId="{D4165118-86A5-4A6E-8536-F3105EBB34A8}" srcOrd="0" destOrd="0" presId="urn:microsoft.com/office/officeart/2005/8/layout/orgChart1"/>
    <dgm:cxn modelId="{2AA1DC38-EA4E-47CA-AB12-91706FA0C83B}" type="presParOf" srcId="{D4165118-86A5-4A6E-8536-F3105EBB34A8}" destId="{CC84CC58-1944-43CD-873D-2BBA4716935B}" srcOrd="0" destOrd="0" presId="urn:microsoft.com/office/officeart/2005/8/layout/orgChart1"/>
    <dgm:cxn modelId="{84428E1E-1A5B-4387-A645-4E518E4BABD4}" type="presParOf" srcId="{D4165118-86A5-4A6E-8536-F3105EBB34A8}" destId="{B1B587C3-145B-405D-9496-7439AC5EF906}" srcOrd="1" destOrd="0" presId="urn:microsoft.com/office/officeart/2005/8/layout/orgChart1"/>
    <dgm:cxn modelId="{CC04F2B1-D103-4F55-A42A-68CD590DDE2B}" type="presParOf" srcId="{4096EF15-FC8E-429F-BE1D-98B079888662}" destId="{56EEF262-C079-46E9-AE7B-81812591F319}" srcOrd="1" destOrd="0" presId="urn:microsoft.com/office/officeart/2005/8/layout/orgChart1"/>
    <dgm:cxn modelId="{C6E4F0A0-3E3A-435C-9F25-C8B5AE0148E7}" type="presParOf" srcId="{4096EF15-FC8E-429F-BE1D-98B079888662}" destId="{66CC66FB-F99E-4713-8D04-1230F87E41CF}" srcOrd="2" destOrd="0" presId="urn:microsoft.com/office/officeart/2005/8/layout/orgChart1"/>
    <dgm:cxn modelId="{7044D6EE-319A-4A7C-BB13-80AD03275E87}" type="presParOf" srcId="{A098E9E7-425C-4440-9F96-F86279490216}" destId="{BF51A3D5-872B-4A55-879E-0D1EF19EB1E0}" srcOrd="2" destOrd="0" presId="urn:microsoft.com/office/officeart/2005/8/layout/orgChart1"/>
    <dgm:cxn modelId="{0DC4B930-9B58-4C9D-8FFF-39AB5F930228}" type="presParOf" srcId="{A098E9E7-425C-4440-9F96-F86279490216}" destId="{D0F52150-C75E-4F04-86DA-F3704CD5EB2E}" srcOrd="3" destOrd="0" presId="urn:microsoft.com/office/officeart/2005/8/layout/orgChart1"/>
    <dgm:cxn modelId="{5C44B2CA-8E9A-42F9-8498-515CB9E4CBEE}" type="presParOf" srcId="{D0F52150-C75E-4F04-86DA-F3704CD5EB2E}" destId="{FC9987B1-ECD4-4930-91D2-319B9E0FE4C5}" srcOrd="0" destOrd="0" presId="urn:microsoft.com/office/officeart/2005/8/layout/orgChart1"/>
    <dgm:cxn modelId="{7A963087-34B3-41AE-8FD3-39182385E09A}" type="presParOf" srcId="{FC9987B1-ECD4-4930-91D2-319B9E0FE4C5}" destId="{F9122DB5-F112-40C0-9645-CDD6C1FE51C4}" srcOrd="0" destOrd="0" presId="urn:microsoft.com/office/officeart/2005/8/layout/orgChart1"/>
    <dgm:cxn modelId="{3BF599AA-55D5-40DA-A3EC-98B1591C5818}" type="presParOf" srcId="{FC9987B1-ECD4-4930-91D2-319B9E0FE4C5}" destId="{710E6A77-9B5A-4BF1-89F2-BE8FF7B1CE9F}" srcOrd="1" destOrd="0" presId="urn:microsoft.com/office/officeart/2005/8/layout/orgChart1"/>
    <dgm:cxn modelId="{71296ACC-64CB-4BC6-9A14-A9A4DF834417}" type="presParOf" srcId="{D0F52150-C75E-4F04-86DA-F3704CD5EB2E}" destId="{59281C0B-4E55-41B1-9BD3-2B299DEEFF74}" srcOrd="1" destOrd="0" presId="urn:microsoft.com/office/officeart/2005/8/layout/orgChart1"/>
    <dgm:cxn modelId="{E2B2D0B6-2820-41A0-AE51-6B2EF573D2EE}" type="presParOf" srcId="{D0F52150-C75E-4F04-86DA-F3704CD5EB2E}" destId="{7F9E3753-18B2-4005-82DA-DDD716F4981D}" srcOrd="2" destOrd="0" presId="urn:microsoft.com/office/officeart/2005/8/layout/orgChart1"/>
    <dgm:cxn modelId="{DF1322E8-DAD3-4A12-8484-417E89466C8A}" type="presParOf" srcId="{A098E9E7-425C-4440-9F96-F86279490216}" destId="{A5FD4660-E6FD-4E8D-8D3D-6C964CE9E8EB}" srcOrd="4" destOrd="0" presId="urn:microsoft.com/office/officeart/2005/8/layout/orgChart1"/>
    <dgm:cxn modelId="{04A0AF39-DA77-4966-A4B7-F344DFAE155D}" type="presParOf" srcId="{A098E9E7-425C-4440-9F96-F86279490216}" destId="{97595277-D0B8-4141-9500-B47F6419A3DD}" srcOrd="5" destOrd="0" presId="urn:microsoft.com/office/officeart/2005/8/layout/orgChart1"/>
    <dgm:cxn modelId="{EEB9F99A-4293-4BF4-B3DA-BFF4C7EB6C36}" type="presParOf" srcId="{97595277-D0B8-4141-9500-B47F6419A3DD}" destId="{16C77BAE-2F03-4CEE-88B1-E2E1A0DA1463}" srcOrd="0" destOrd="0" presId="urn:microsoft.com/office/officeart/2005/8/layout/orgChart1"/>
    <dgm:cxn modelId="{D32C63D3-C844-48C4-9C2D-DB63C6649564}" type="presParOf" srcId="{16C77BAE-2F03-4CEE-88B1-E2E1A0DA1463}" destId="{770BE8A6-7147-4846-B54E-3BCEE21BD8EA}" srcOrd="0" destOrd="0" presId="urn:microsoft.com/office/officeart/2005/8/layout/orgChart1"/>
    <dgm:cxn modelId="{B9823024-6D49-4AC4-9F8E-6EEAD9ED33AD}" type="presParOf" srcId="{16C77BAE-2F03-4CEE-88B1-E2E1A0DA1463}" destId="{3C0A2657-8B3B-4C19-B8DD-E42B1ECB4E53}" srcOrd="1" destOrd="0" presId="urn:microsoft.com/office/officeart/2005/8/layout/orgChart1"/>
    <dgm:cxn modelId="{42C64759-80A6-4167-A360-FD12D5FEBF5D}" type="presParOf" srcId="{97595277-D0B8-4141-9500-B47F6419A3DD}" destId="{E36238D9-E189-4472-A86E-367742385D71}" srcOrd="1" destOrd="0" presId="urn:microsoft.com/office/officeart/2005/8/layout/orgChart1"/>
    <dgm:cxn modelId="{A95609F2-B3EF-4A5F-83BD-132FE1E5EE88}" type="presParOf" srcId="{97595277-D0B8-4141-9500-B47F6419A3DD}" destId="{42D19166-87F4-4E56-B915-8FD8FED31653}" srcOrd="2" destOrd="0" presId="urn:microsoft.com/office/officeart/2005/8/layout/orgChart1"/>
    <dgm:cxn modelId="{68E8813E-BD43-4F3F-A788-E544AA4A3B34}" type="presParOf" srcId="{A098E9E7-425C-4440-9F96-F86279490216}" destId="{DBC75F88-A51B-42F2-8D63-BCEB15112C8E}" srcOrd="6" destOrd="0" presId="urn:microsoft.com/office/officeart/2005/8/layout/orgChart1"/>
    <dgm:cxn modelId="{CEC8E179-C804-4DD3-8193-F333B581F505}" type="presParOf" srcId="{A098E9E7-425C-4440-9F96-F86279490216}" destId="{24B43B09-4ACE-4EE7-8A2C-17514936B790}" srcOrd="7" destOrd="0" presId="urn:microsoft.com/office/officeart/2005/8/layout/orgChart1"/>
    <dgm:cxn modelId="{E8533524-160A-47FE-A668-0FEF43633485}" type="presParOf" srcId="{24B43B09-4ACE-4EE7-8A2C-17514936B790}" destId="{F8475BE0-60A7-4D2C-92FB-41C6AD465C1F}" srcOrd="0" destOrd="0" presId="urn:microsoft.com/office/officeart/2005/8/layout/orgChart1"/>
    <dgm:cxn modelId="{B6B82EAA-9EC8-4CD8-8B94-B7B42B2B33A2}" type="presParOf" srcId="{F8475BE0-60A7-4D2C-92FB-41C6AD465C1F}" destId="{3D2F720F-4F99-421B-808A-DD59A5E19B57}" srcOrd="0" destOrd="0" presId="urn:microsoft.com/office/officeart/2005/8/layout/orgChart1"/>
    <dgm:cxn modelId="{7C0802B8-0C63-4ED7-A903-4325CA74746E}" type="presParOf" srcId="{F8475BE0-60A7-4D2C-92FB-41C6AD465C1F}" destId="{C50B0516-E867-42C3-ABA1-F9A072F628B8}" srcOrd="1" destOrd="0" presId="urn:microsoft.com/office/officeart/2005/8/layout/orgChart1"/>
    <dgm:cxn modelId="{1DF56F58-CCAE-494B-AEC1-3E45180A444C}" type="presParOf" srcId="{24B43B09-4ACE-4EE7-8A2C-17514936B790}" destId="{B5EF31DF-A0BF-4020-A566-5ABA2D707003}" srcOrd="1" destOrd="0" presId="urn:microsoft.com/office/officeart/2005/8/layout/orgChart1"/>
    <dgm:cxn modelId="{46AF5D94-CA75-4215-A94C-4AA83D872F87}" type="presParOf" srcId="{24B43B09-4ACE-4EE7-8A2C-17514936B790}" destId="{24AA5C3B-B9AB-49D4-9710-C7507DA5B5BF}" srcOrd="2" destOrd="0" presId="urn:microsoft.com/office/officeart/2005/8/layout/orgChart1"/>
    <dgm:cxn modelId="{028E3026-4C14-4B57-824E-16A9905E8F0E}" type="presParOf" srcId="{A0D166AC-DFDD-4564-ABF7-2BCFEC3F3221}" destId="{2938CAFC-E44D-4285-A1A5-50D9ABEA8D4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75F88-A51B-42F2-8D63-BCEB15112C8E}">
      <dsp:nvSpPr>
        <dsp:cNvPr id="0" name=""/>
        <dsp:cNvSpPr/>
      </dsp:nvSpPr>
      <dsp:spPr>
        <a:xfrm>
          <a:off x="5880100" y="1393871"/>
          <a:ext cx="4601325" cy="510237"/>
        </a:xfrm>
        <a:custGeom>
          <a:avLst/>
          <a:gdLst/>
          <a:ahLst/>
          <a:cxnLst/>
          <a:rect l="0" t="0" r="0" b="0"/>
          <a:pathLst>
            <a:path>
              <a:moveTo>
                <a:pt x="0" y="0"/>
              </a:moveTo>
              <a:lnTo>
                <a:pt x="0" y="255118"/>
              </a:lnTo>
              <a:lnTo>
                <a:pt x="4601325" y="255118"/>
              </a:lnTo>
              <a:lnTo>
                <a:pt x="4601325" y="5102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FD4660-E6FD-4E8D-8D3D-6C964CE9E8EB}">
      <dsp:nvSpPr>
        <dsp:cNvPr id="0" name=""/>
        <dsp:cNvSpPr/>
      </dsp:nvSpPr>
      <dsp:spPr>
        <a:xfrm>
          <a:off x="5880100" y="1393871"/>
          <a:ext cx="1527943" cy="510237"/>
        </a:xfrm>
        <a:custGeom>
          <a:avLst/>
          <a:gdLst/>
          <a:ahLst/>
          <a:cxnLst/>
          <a:rect l="0" t="0" r="0" b="0"/>
          <a:pathLst>
            <a:path>
              <a:moveTo>
                <a:pt x="0" y="0"/>
              </a:moveTo>
              <a:lnTo>
                <a:pt x="0" y="255118"/>
              </a:lnTo>
              <a:lnTo>
                <a:pt x="1527943" y="255118"/>
              </a:lnTo>
              <a:lnTo>
                <a:pt x="1527943" y="5102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51A3D5-872B-4A55-879E-0D1EF19EB1E0}">
      <dsp:nvSpPr>
        <dsp:cNvPr id="0" name=""/>
        <dsp:cNvSpPr/>
      </dsp:nvSpPr>
      <dsp:spPr>
        <a:xfrm>
          <a:off x="4340493" y="1393871"/>
          <a:ext cx="1539606" cy="510237"/>
        </a:xfrm>
        <a:custGeom>
          <a:avLst/>
          <a:gdLst/>
          <a:ahLst/>
          <a:cxnLst/>
          <a:rect l="0" t="0" r="0" b="0"/>
          <a:pathLst>
            <a:path>
              <a:moveTo>
                <a:pt x="1539606" y="0"/>
              </a:moveTo>
              <a:lnTo>
                <a:pt x="1539606" y="255118"/>
              </a:lnTo>
              <a:lnTo>
                <a:pt x="0" y="255118"/>
              </a:lnTo>
              <a:lnTo>
                <a:pt x="0" y="5102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983DEE-C898-409B-98DF-C7FD5B81A501}">
      <dsp:nvSpPr>
        <dsp:cNvPr id="0" name=""/>
        <dsp:cNvSpPr/>
      </dsp:nvSpPr>
      <dsp:spPr>
        <a:xfrm>
          <a:off x="1278656" y="1393871"/>
          <a:ext cx="4601443" cy="510237"/>
        </a:xfrm>
        <a:custGeom>
          <a:avLst/>
          <a:gdLst/>
          <a:ahLst/>
          <a:cxnLst/>
          <a:rect l="0" t="0" r="0" b="0"/>
          <a:pathLst>
            <a:path>
              <a:moveTo>
                <a:pt x="4601443" y="0"/>
              </a:moveTo>
              <a:lnTo>
                <a:pt x="4601443" y="255118"/>
              </a:lnTo>
              <a:lnTo>
                <a:pt x="0" y="255118"/>
              </a:lnTo>
              <a:lnTo>
                <a:pt x="0" y="5102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10FE65-CAB0-499A-838F-D07E766F8F72}">
      <dsp:nvSpPr>
        <dsp:cNvPr id="0" name=""/>
        <dsp:cNvSpPr/>
      </dsp:nvSpPr>
      <dsp:spPr>
        <a:xfrm>
          <a:off x="4509175" y="610486"/>
          <a:ext cx="2741848" cy="7833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t>Finance</a:t>
          </a:r>
        </a:p>
      </dsp:txBody>
      <dsp:txXfrm>
        <a:off x="4509175" y="610486"/>
        <a:ext cx="2741848" cy="783385"/>
      </dsp:txXfrm>
    </dsp:sp>
    <dsp:sp modelId="{CC84CC58-1944-43CD-873D-2BBA4716935B}">
      <dsp:nvSpPr>
        <dsp:cNvPr id="0" name=""/>
        <dsp:cNvSpPr/>
      </dsp:nvSpPr>
      <dsp:spPr>
        <a:xfrm>
          <a:off x="0" y="1904109"/>
          <a:ext cx="2557312" cy="13716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Accounting, Financial Operations, and Reporting</a:t>
          </a:r>
        </a:p>
      </dsp:txBody>
      <dsp:txXfrm>
        <a:off x="0" y="1904109"/>
        <a:ext cx="2557312" cy="1371604"/>
      </dsp:txXfrm>
    </dsp:sp>
    <dsp:sp modelId="{F9122DB5-F112-40C0-9645-CDD6C1FE51C4}">
      <dsp:nvSpPr>
        <dsp:cNvPr id="0" name=""/>
        <dsp:cNvSpPr/>
      </dsp:nvSpPr>
      <dsp:spPr>
        <a:xfrm>
          <a:off x="3061837" y="1904109"/>
          <a:ext cx="2557312" cy="13716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Bursar</a:t>
          </a:r>
        </a:p>
      </dsp:txBody>
      <dsp:txXfrm>
        <a:off x="3061837" y="1904109"/>
        <a:ext cx="2557312" cy="1371604"/>
      </dsp:txXfrm>
    </dsp:sp>
    <dsp:sp modelId="{770BE8A6-7147-4846-B54E-3BCEE21BD8EA}">
      <dsp:nvSpPr>
        <dsp:cNvPr id="0" name=""/>
        <dsp:cNvSpPr/>
      </dsp:nvSpPr>
      <dsp:spPr>
        <a:xfrm>
          <a:off x="6129387" y="1904109"/>
          <a:ext cx="2557312" cy="13716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Financial    Planning and Budgeting</a:t>
          </a:r>
        </a:p>
      </dsp:txBody>
      <dsp:txXfrm>
        <a:off x="6129387" y="1904109"/>
        <a:ext cx="2557312" cy="1371604"/>
      </dsp:txXfrm>
    </dsp:sp>
    <dsp:sp modelId="{3D2F720F-4F99-421B-808A-DD59A5E19B57}">
      <dsp:nvSpPr>
        <dsp:cNvPr id="0" name=""/>
        <dsp:cNvSpPr/>
      </dsp:nvSpPr>
      <dsp:spPr>
        <a:xfrm>
          <a:off x="9202769" y="1904109"/>
          <a:ext cx="2557312" cy="13716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Procurement</a:t>
          </a:r>
        </a:p>
      </dsp:txBody>
      <dsp:txXfrm>
        <a:off x="9202769" y="1904109"/>
        <a:ext cx="2557312" cy="137160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31ED31DB-30F7-334C-B06D-284BCDA73587}" type="datetimeFigureOut">
              <a:rPr lang="en-US" smtClean="0"/>
              <a:t>11/11/2019</a:t>
            </a:fld>
            <a:endParaRPr lang="en-US" dirty="0"/>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FB78B964-2014-5E49-A233-8590E3456967}" type="slidenum">
              <a:rPr lang="en-US" smtClean="0"/>
              <a:t>‹#›</a:t>
            </a:fld>
            <a:endParaRPr lang="en-US" dirty="0"/>
          </a:p>
        </p:txBody>
      </p:sp>
    </p:spTree>
    <p:extLst>
      <p:ext uri="{BB962C8B-B14F-4D97-AF65-F5344CB8AC3E}">
        <p14:creationId xmlns:p14="http://schemas.microsoft.com/office/powerpoint/2010/main" val="308432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78B964-2014-5E49-A233-8590E3456967}" type="slidenum">
              <a:rPr lang="en-US" smtClean="0"/>
              <a:t>1</a:t>
            </a:fld>
            <a:endParaRPr lang="en-US" dirty="0"/>
          </a:p>
        </p:txBody>
      </p:sp>
    </p:spTree>
    <p:extLst>
      <p:ext uri="{BB962C8B-B14F-4D97-AF65-F5344CB8AC3E}">
        <p14:creationId xmlns:p14="http://schemas.microsoft.com/office/powerpoint/2010/main" val="3211431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25"/>
              </a:spcAft>
            </a:pPr>
            <a:r>
              <a:rPr lang="en-US" dirty="0"/>
              <a:t>ok</a:t>
            </a:r>
          </a:p>
        </p:txBody>
      </p:sp>
      <p:sp>
        <p:nvSpPr>
          <p:cNvPr id="4" name="Slide Number Placeholder 3"/>
          <p:cNvSpPr>
            <a:spLocks noGrp="1"/>
          </p:cNvSpPr>
          <p:nvPr>
            <p:ph type="sldNum" sz="quarter" idx="5"/>
          </p:nvPr>
        </p:nvSpPr>
        <p:spPr/>
        <p:txBody>
          <a:bodyPr/>
          <a:lstStyle/>
          <a:p>
            <a:fld id="{FB78B964-2014-5E49-A233-8590E3456967}" type="slidenum">
              <a:rPr lang="en-US" smtClean="0"/>
              <a:t>27</a:t>
            </a:fld>
            <a:endParaRPr lang="en-US" dirty="0"/>
          </a:p>
        </p:txBody>
      </p:sp>
    </p:spTree>
    <p:extLst>
      <p:ext uri="{BB962C8B-B14F-4D97-AF65-F5344CB8AC3E}">
        <p14:creationId xmlns:p14="http://schemas.microsoft.com/office/powerpoint/2010/main" val="2901919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25"/>
              </a:spcAft>
            </a:pPr>
            <a:r>
              <a:rPr lang="en-US" dirty="0"/>
              <a:t>ok</a:t>
            </a:r>
          </a:p>
        </p:txBody>
      </p:sp>
      <p:sp>
        <p:nvSpPr>
          <p:cNvPr id="4" name="Slide Number Placeholder 3"/>
          <p:cNvSpPr>
            <a:spLocks noGrp="1"/>
          </p:cNvSpPr>
          <p:nvPr>
            <p:ph type="sldNum" sz="quarter" idx="5"/>
          </p:nvPr>
        </p:nvSpPr>
        <p:spPr/>
        <p:txBody>
          <a:bodyPr/>
          <a:lstStyle/>
          <a:p>
            <a:fld id="{FB78B964-2014-5E49-A233-8590E3456967}" type="slidenum">
              <a:rPr lang="en-US" smtClean="0"/>
              <a:t>29</a:t>
            </a:fld>
            <a:endParaRPr lang="en-US" dirty="0"/>
          </a:p>
        </p:txBody>
      </p:sp>
    </p:spTree>
    <p:extLst>
      <p:ext uri="{BB962C8B-B14F-4D97-AF65-F5344CB8AC3E}">
        <p14:creationId xmlns:p14="http://schemas.microsoft.com/office/powerpoint/2010/main" val="151060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25"/>
              </a:spcAft>
            </a:pPr>
            <a:r>
              <a:rPr lang="en-US" dirty="0"/>
              <a:t>ok</a:t>
            </a:r>
          </a:p>
        </p:txBody>
      </p:sp>
      <p:sp>
        <p:nvSpPr>
          <p:cNvPr id="4" name="Slide Number Placeholder 3"/>
          <p:cNvSpPr>
            <a:spLocks noGrp="1"/>
          </p:cNvSpPr>
          <p:nvPr>
            <p:ph type="sldNum" sz="quarter" idx="5"/>
          </p:nvPr>
        </p:nvSpPr>
        <p:spPr/>
        <p:txBody>
          <a:bodyPr/>
          <a:lstStyle/>
          <a:p>
            <a:fld id="{FB78B964-2014-5E49-A233-8590E3456967}" type="slidenum">
              <a:rPr lang="en-US" smtClean="0"/>
              <a:t>30</a:t>
            </a:fld>
            <a:endParaRPr lang="en-US" dirty="0"/>
          </a:p>
        </p:txBody>
      </p:sp>
    </p:spTree>
    <p:extLst>
      <p:ext uri="{BB962C8B-B14F-4D97-AF65-F5344CB8AC3E}">
        <p14:creationId xmlns:p14="http://schemas.microsoft.com/office/powerpoint/2010/main" val="3995570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MBG</a:t>
            </a:r>
          </a:p>
        </p:txBody>
      </p:sp>
    </p:spTree>
    <p:extLst>
      <p:ext uri="{BB962C8B-B14F-4D97-AF65-F5344CB8AC3E}">
        <p14:creationId xmlns:p14="http://schemas.microsoft.com/office/powerpoint/2010/main" val="3448189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658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78B964-2014-5E49-A233-8590E3456967}" type="slidenum">
              <a:rPr lang="en-US" smtClean="0"/>
              <a:t>34</a:t>
            </a:fld>
            <a:endParaRPr lang="en-US" dirty="0"/>
          </a:p>
        </p:txBody>
      </p:sp>
    </p:spTree>
    <p:extLst>
      <p:ext uri="{BB962C8B-B14F-4D97-AF65-F5344CB8AC3E}">
        <p14:creationId xmlns:p14="http://schemas.microsoft.com/office/powerpoint/2010/main" val="338658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be</a:t>
            </a:r>
            <a:r>
              <a:rPr lang="en-US" baseline="0" dirty="0"/>
              <a:t> deleted per our email exchange. </a:t>
            </a:r>
            <a:endParaRPr lang="en-US" dirty="0"/>
          </a:p>
        </p:txBody>
      </p:sp>
      <p:sp>
        <p:nvSpPr>
          <p:cNvPr id="4" name="Slide Number Placeholder 3"/>
          <p:cNvSpPr>
            <a:spLocks noGrp="1"/>
          </p:cNvSpPr>
          <p:nvPr>
            <p:ph type="sldNum" sz="quarter" idx="10"/>
          </p:nvPr>
        </p:nvSpPr>
        <p:spPr/>
        <p:txBody>
          <a:bodyPr/>
          <a:lstStyle/>
          <a:p>
            <a:fld id="{DFE1210E-B44B-4F42-9099-6EA9EE98730F}" type="slidenum">
              <a:rPr lang="en-US" smtClean="0"/>
              <a:t>13</a:t>
            </a:fld>
            <a:endParaRPr lang="en-US"/>
          </a:p>
        </p:txBody>
      </p:sp>
    </p:spTree>
    <p:extLst>
      <p:ext uri="{BB962C8B-B14F-4D97-AF65-F5344CB8AC3E}">
        <p14:creationId xmlns:p14="http://schemas.microsoft.com/office/powerpoint/2010/main" val="4203032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02509E-5091-AC41-849B-6EB602C4CFE7}" type="slidenum">
              <a:rPr lang="en-US" smtClean="0"/>
              <a:t>18</a:t>
            </a:fld>
            <a:endParaRPr lang="en-US"/>
          </a:p>
        </p:txBody>
      </p:sp>
    </p:spTree>
    <p:extLst>
      <p:ext uri="{BB962C8B-B14F-4D97-AF65-F5344CB8AC3E}">
        <p14:creationId xmlns:p14="http://schemas.microsoft.com/office/powerpoint/2010/main" val="403957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02509E-5091-AC41-849B-6EB602C4CFE7}" type="slidenum">
              <a:rPr lang="en-US" smtClean="0"/>
              <a:t>19</a:t>
            </a:fld>
            <a:endParaRPr lang="en-US"/>
          </a:p>
        </p:txBody>
      </p:sp>
    </p:spTree>
    <p:extLst>
      <p:ext uri="{BB962C8B-B14F-4D97-AF65-F5344CB8AC3E}">
        <p14:creationId xmlns:p14="http://schemas.microsoft.com/office/powerpoint/2010/main" val="1264229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02509E-5091-AC41-849B-6EB602C4CFE7}" type="slidenum">
              <a:rPr lang="en-US" smtClean="0"/>
              <a:t>21</a:t>
            </a:fld>
            <a:endParaRPr lang="en-US"/>
          </a:p>
        </p:txBody>
      </p:sp>
    </p:spTree>
    <p:extLst>
      <p:ext uri="{BB962C8B-B14F-4D97-AF65-F5344CB8AC3E}">
        <p14:creationId xmlns:p14="http://schemas.microsoft.com/office/powerpoint/2010/main" val="191185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02509E-5091-AC41-849B-6EB602C4CFE7}" type="slidenum">
              <a:rPr lang="en-US" smtClean="0"/>
              <a:t>22</a:t>
            </a:fld>
            <a:endParaRPr lang="en-US"/>
          </a:p>
        </p:txBody>
      </p:sp>
    </p:spTree>
    <p:extLst>
      <p:ext uri="{BB962C8B-B14F-4D97-AF65-F5344CB8AC3E}">
        <p14:creationId xmlns:p14="http://schemas.microsoft.com/office/powerpoint/2010/main" val="1353638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02509E-5091-AC41-849B-6EB602C4CFE7}" type="slidenum">
              <a:rPr lang="en-US" smtClean="0"/>
              <a:t>23</a:t>
            </a:fld>
            <a:endParaRPr lang="en-US"/>
          </a:p>
        </p:txBody>
      </p:sp>
    </p:spTree>
    <p:extLst>
      <p:ext uri="{BB962C8B-B14F-4D97-AF65-F5344CB8AC3E}">
        <p14:creationId xmlns:p14="http://schemas.microsoft.com/office/powerpoint/2010/main" val="789106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02509E-5091-AC41-849B-6EB602C4CFE7}" type="slidenum">
              <a:rPr lang="en-US" smtClean="0"/>
              <a:t>24</a:t>
            </a:fld>
            <a:endParaRPr lang="en-US"/>
          </a:p>
        </p:txBody>
      </p:sp>
    </p:spTree>
    <p:extLst>
      <p:ext uri="{BB962C8B-B14F-4D97-AF65-F5344CB8AC3E}">
        <p14:creationId xmlns:p14="http://schemas.microsoft.com/office/powerpoint/2010/main" val="1471253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78B964-2014-5E49-A233-8590E3456967}" type="slidenum">
              <a:rPr lang="en-US" smtClean="0"/>
              <a:t>25</a:t>
            </a:fld>
            <a:endParaRPr lang="en-US" dirty="0"/>
          </a:p>
        </p:txBody>
      </p:sp>
    </p:spTree>
    <p:extLst>
      <p:ext uri="{BB962C8B-B14F-4D97-AF65-F5344CB8AC3E}">
        <p14:creationId xmlns:p14="http://schemas.microsoft.com/office/powerpoint/2010/main" val="514539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87270"/>
            <a:ext cx="91440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5202660"/>
            <a:ext cx="9144000" cy="1487389"/>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915" t="306" r="1486" b="16718"/>
          <a:stretch/>
        </p:blipFill>
        <p:spPr>
          <a:xfrm>
            <a:off x="0" y="1"/>
            <a:ext cx="12204700" cy="6908800"/>
          </a:xfrm>
          <a:prstGeom prst="rect">
            <a:avLst/>
          </a:prstGeom>
        </p:spPr>
      </p:pic>
    </p:spTree>
    <p:extLst>
      <p:ext uri="{BB962C8B-B14F-4D97-AF65-F5344CB8AC3E}">
        <p14:creationId xmlns:p14="http://schemas.microsoft.com/office/powerpoint/2010/main" val="189792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5AC2C-743E-4A0B-B4FB-C7F585329E96}"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40B90-9D0F-4AF2-A311-CDBCD64E3482}" type="slidenum">
              <a:rPr lang="en-US" smtClean="0"/>
              <a:t>‹#›</a:t>
            </a:fld>
            <a:endParaRPr lang="en-US"/>
          </a:p>
        </p:txBody>
      </p:sp>
    </p:spTree>
    <p:extLst>
      <p:ext uri="{BB962C8B-B14F-4D97-AF65-F5344CB8AC3E}">
        <p14:creationId xmlns:p14="http://schemas.microsoft.com/office/powerpoint/2010/main" val="1021389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15AC2C-743E-4A0B-B4FB-C7F585329E96}"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40B90-9D0F-4AF2-A311-CDBCD64E3482}" type="slidenum">
              <a:rPr lang="en-US" smtClean="0"/>
              <a:t>‹#›</a:t>
            </a:fld>
            <a:endParaRPr lang="en-US"/>
          </a:p>
        </p:txBody>
      </p:sp>
    </p:spTree>
    <p:extLst>
      <p:ext uri="{BB962C8B-B14F-4D97-AF65-F5344CB8AC3E}">
        <p14:creationId xmlns:p14="http://schemas.microsoft.com/office/powerpoint/2010/main" val="3922200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15AC2C-743E-4A0B-B4FB-C7F585329E96}"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40B90-9D0F-4AF2-A311-CDBCD64E3482}" type="slidenum">
              <a:rPr lang="en-US" smtClean="0"/>
              <a:t>‹#›</a:t>
            </a:fld>
            <a:endParaRPr lang="en-US"/>
          </a:p>
        </p:txBody>
      </p:sp>
    </p:spTree>
    <p:extLst>
      <p:ext uri="{BB962C8B-B14F-4D97-AF65-F5344CB8AC3E}">
        <p14:creationId xmlns:p14="http://schemas.microsoft.com/office/powerpoint/2010/main" val="2542734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15AC2C-743E-4A0B-B4FB-C7F585329E96}"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640B90-9D0F-4AF2-A311-CDBCD64E3482}" type="slidenum">
              <a:rPr lang="en-US" smtClean="0"/>
              <a:t>‹#›</a:t>
            </a:fld>
            <a:endParaRPr lang="en-US"/>
          </a:p>
        </p:txBody>
      </p:sp>
    </p:spTree>
    <p:extLst>
      <p:ext uri="{BB962C8B-B14F-4D97-AF65-F5344CB8AC3E}">
        <p14:creationId xmlns:p14="http://schemas.microsoft.com/office/powerpoint/2010/main" val="3693160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15AC2C-743E-4A0B-B4FB-C7F585329E96}"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640B90-9D0F-4AF2-A311-CDBCD64E3482}" type="slidenum">
              <a:rPr lang="en-US" smtClean="0"/>
              <a:t>‹#›</a:t>
            </a:fld>
            <a:endParaRPr lang="en-US"/>
          </a:p>
        </p:txBody>
      </p:sp>
    </p:spTree>
    <p:extLst>
      <p:ext uri="{BB962C8B-B14F-4D97-AF65-F5344CB8AC3E}">
        <p14:creationId xmlns:p14="http://schemas.microsoft.com/office/powerpoint/2010/main" val="3103415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5AC2C-743E-4A0B-B4FB-C7F585329E96}" type="datetimeFigureOut">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640B90-9D0F-4AF2-A311-CDBCD64E3482}" type="slidenum">
              <a:rPr lang="en-US" smtClean="0"/>
              <a:t>‹#›</a:t>
            </a:fld>
            <a:endParaRPr lang="en-US"/>
          </a:p>
        </p:txBody>
      </p:sp>
    </p:spTree>
    <p:extLst>
      <p:ext uri="{BB962C8B-B14F-4D97-AF65-F5344CB8AC3E}">
        <p14:creationId xmlns:p14="http://schemas.microsoft.com/office/powerpoint/2010/main" val="192234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15AC2C-743E-4A0B-B4FB-C7F585329E96}"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40B90-9D0F-4AF2-A311-CDBCD64E3482}" type="slidenum">
              <a:rPr lang="en-US" smtClean="0"/>
              <a:t>‹#›</a:t>
            </a:fld>
            <a:endParaRPr lang="en-US"/>
          </a:p>
        </p:txBody>
      </p:sp>
    </p:spTree>
    <p:extLst>
      <p:ext uri="{BB962C8B-B14F-4D97-AF65-F5344CB8AC3E}">
        <p14:creationId xmlns:p14="http://schemas.microsoft.com/office/powerpoint/2010/main" val="1619233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15AC2C-743E-4A0B-B4FB-C7F585329E96}"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40B90-9D0F-4AF2-A311-CDBCD64E3482}" type="slidenum">
              <a:rPr lang="en-US" smtClean="0"/>
              <a:t>‹#›</a:t>
            </a:fld>
            <a:endParaRPr lang="en-US"/>
          </a:p>
        </p:txBody>
      </p:sp>
    </p:spTree>
    <p:extLst>
      <p:ext uri="{BB962C8B-B14F-4D97-AF65-F5344CB8AC3E}">
        <p14:creationId xmlns:p14="http://schemas.microsoft.com/office/powerpoint/2010/main" val="2488697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5AC2C-743E-4A0B-B4FB-C7F585329E96}"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40B90-9D0F-4AF2-A311-CDBCD64E3482}" type="slidenum">
              <a:rPr lang="en-US" smtClean="0"/>
              <a:t>‹#›</a:t>
            </a:fld>
            <a:endParaRPr lang="en-US"/>
          </a:p>
        </p:txBody>
      </p:sp>
    </p:spTree>
    <p:extLst>
      <p:ext uri="{BB962C8B-B14F-4D97-AF65-F5344CB8AC3E}">
        <p14:creationId xmlns:p14="http://schemas.microsoft.com/office/powerpoint/2010/main" val="703762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5AC2C-743E-4A0B-B4FB-C7F585329E96}"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40B90-9D0F-4AF2-A311-CDBCD64E3482}" type="slidenum">
              <a:rPr lang="en-US" smtClean="0"/>
              <a:t>‹#›</a:t>
            </a:fld>
            <a:endParaRPr lang="en-US"/>
          </a:p>
        </p:txBody>
      </p:sp>
    </p:spTree>
    <p:extLst>
      <p:ext uri="{BB962C8B-B14F-4D97-AF65-F5344CB8AC3E}">
        <p14:creationId xmlns:p14="http://schemas.microsoft.com/office/powerpoint/2010/main" val="125090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162370"/>
            <a:ext cx="10515600" cy="640936"/>
          </a:xfrm>
        </p:spPr>
        <p:txBody>
          <a:bodyPr/>
          <a:lstStyle>
            <a:lvl1pPr>
              <a:defRPr b="1">
                <a:latin typeface="+mj-lt"/>
              </a:defRPr>
            </a:lvl1pPr>
          </a:lstStyle>
          <a:p>
            <a:r>
              <a:rPr lang="en-US" dirty="0"/>
              <a:t>Click to edit Master title style</a:t>
            </a:r>
          </a:p>
        </p:txBody>
      </p:sp>
      <p:sp>
        <p:nvSpPr>
          <p:cNvPr id="3" name="Content Placeholder 2"/>
          <p:cNvSpPr>
            <a:spLocks noGrp="1"/>
          </p:cNvSpPr>
          <p:nvPr>
            <p:ph idx="1"/>
          </p:nvPr>
        </p:nvSpPr>
        <p:spPr>
          <a:xfrm>
            <a:off x="838200" y="1224867"/>
            <a:ext cx="10515600" cy="504891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6B92C82-A379-4545-9012-2E0C55996908}" type="datetimeFigureOut">
              <a:rPr lang="en-US" smtClean="0"/>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a:t>
            </a:fld>
            <a:endParaRPr lang="en-US" dirty="0"/>
          </a:p>
        </p:txBody>
      </p:sp>
      <p:pic>
        <p:nvPicPr>
          <p:cNvPr id="8" name="Picture 7">
            <a:extLst>
              <a:ext uri="{FF2B5EF4-FFF2-40B4-BE49-F238E27FC236}">
                <a16:creationId xmlns:a16="http://schemas.microsoft.com/office/drawing/2014/main" id="{DF838B8D-EB73-6A40-B4C7-908BF9DCF2CF}"/>
              </a:ext>
            </a:extLst>
          </p:cNvPr>
          <p:cNvPicPr>
            <a:picLocks noChangeAspect="1"/>
          </p:cNvPicPr>
          <p:nvPr userDrawn="1"/>
        </p:nvPicPr>
        <p:blipFill>
          <a:blip r:embed="rId4"/>
          <a:stretch>
            <a:fillRect/>
          </a:stretch>
        </p:blipFill>
        <p:spPr>
          <a:xfrm flipH="1">
            <a:off x="11454003" y="110339"/>
            <a:ext cx="434515" cy="682809"/>
          </a:xfrm>
          <a:prstGeom prst="rect">
            <a:avLst/>
          </a:prstGeom>
        </p:spPr>
      </p:pic>
    </p:spTree>
    <p:extLst>
      <p:ext uri="{BB962C8B-B14F-4D97-AF65-F5344CB8AC3E}">
        <p14:creationId xmlns:p14="http://schemas.microsoft.com/office/powerpoint/2010/main" val="16121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592E8-7429-C841-BF87-9CE3E3D6AB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1BCB2-C6F0-8041-A534-5BFAB15A09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774544-5AE5-A541-8083-A2F11A430E2C}"/>
              </a:ext>
            </a:extLst>
          </p:cNvPr>
          <p:cNvSpPr>
            <a:spLocks noGrp="1"/>
          </p:cNvSpPr>
          <p:nvPr>
            <p:ph type="dt" sz="half" idx="10"/>
          </p:nvPr>
        </p:nvSpPr>
        <p:spPr/>
        <p:txBody>
          <a:bodyPr/>
          <a:lstStyle/>
          <a:p>
            <a:fld id="{5502FAB2-EBA4-F642-94A6-A23EAEBEC23B}" type="datetimeFigureOut">
              <a:rPr lang="en-US" smtClean="0"/>
              <a:t>11/11/2019</a:t>
            </a:fld>
            <a:endParaRPr lang="en-US" dirty="0"/>
          </a:p>
        </p:txBody>
      </p:sp>
      <p:sp>
        <p:nvSpPr>
          <p:cNvPr id="5" name="Footer Placeholder 4">
            <a:extLst>
              <a:ext uri="{FF2B5EF4-FFF2-40B4-BE49-F238E27FC236}">
                <a16:creationId xmlns:a16="http://schemas.microsoft.com/office/drawing/2014/main" id="{6F454DDB-367A-434A-A13F-61451C7214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D5871D-6EEB-8B47-A706-3AFE59391FFD}"/>
              </a:ext>
            </a:extLst>
          </p:cNvPr>
          <p:cNvSpPr>
            <a:spLocks noGrp="1"/>
          </p:cNvSpPr>
          <p:nvPr>
            <p:ph type="sldNum" sz="quarter" idx="12"/>
          </p:nvPr>
        </p:nvSpPr>
        <p:spPr/>
        <p:txBody>
          <a:bodyPr/>
          <a:lstStyle/>
          <a:p>
            <a:fld id="{658C0D64-4722-0C40-8353-EF56FB325833}" type="slidenum">
              <a:rPr lang="en-US" smtClean="0"/>
              <a:t>‹#›</a:t>
            </a:fld>
            <a:endParaRPr lang="en-US" dirty="0"/>
          </a:p>
        </p:txBody>
      </p:sp>
    </p:spTree>
    <p:extLst>
      <p:ext uri="{BB962C8B-B14F-4D97-AF65-F5344CB8AC3E}">
        <p14:creationId xmlns:p14="http://schemas.microsoft.com/office/powerpoint/2010/main" val="3901453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C0807-A76C-664D-B2BD-7FACD01E4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CAEA56-0F53-DA48-91B9-BB56DC40E91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FE041-18B9-D64C-B427-CEFBD86DB4FB}"/>
              </a:ext>
            </a:extLst>
          </p:cNvPr>
          <p:cNvSpPr>
            <a:spLocks noGrp="1"/>
          </p:cNvSpPr>
          <p:nvPr>
            <p:ph type="dt" sz="half" idx="10"/>
          </p:nvPr>
        </p:nvSpPr>
        <p:spPr/>
        <p:txBody>
          <a:bodyPr/>
          <a:lstStyle/>
          <a:p>
            <a:fld id="{5502FAB2-EBA4-F642-94A6-A23EAEBEC23B}" type="datetimeFigureOut">
              <a:rPr lang="en-US" smtClean="0"/>
              <a:t>11/11/2019</a:t>
            </a:fld>
            <a:endParaRPr lang="en-US" dirty="0"/>
          </a:p>
        </p:txBody>
      </p:sp>
      <p:sp>
        <p:nvSpPr>
          <p:cNvPr id="5" name="Footer Placeholder 4">
            <a:extLst>
              <a:ext uri="{FF2B5EF4-FFF2-40B4-BE49-F238E27FC236}">
                <a16:creationId xmlns:a16="http://schemas.microsoft.com/office/drawing/2014/main" id="{965DD223-EDD9-9D4F-AE73-2BE44270F5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601320-7831-A74B-93E0-DCB7A0F46FE4}"/>
              </a:ext>
            </a:extLst>
          </p:cNvPr>
          <p:cNvSpPr>
            <a:spLocks noGrp="1"/>
          </p:cNvSpPr>
          <p:nvPr>
            <p:ph type="sldNum" sz="quarter" idx="12"/>
          </p:nvPr>
        </p:nvSpPr>
        <p:spPr/>
        <p:txBody>
          <a:bodyPr/>
          <a:lstStyle/>
          <a:p>
            <a:fld id="{658C0D64-4722-0C40-8353-EF56FB325833}" type="slidenum">
              <a:rPr lang="en-US" smtClean="0"/>
              <a:t>‹#›</a:t>
            </a:fld>
            <a:endParaRPr lang="en-US" dirty="0"/>
          </a:p>
        </p:txBody>
      </p:sp>
    </p:spTree>
    <p:extLst>
      <p:ext uri="{BB962C8B-B14F-4D97-AF65-F5344CB8AC3E}">
        <p14:creationId xmlns:p14="http://schemas.microsoft.com/office/powerpoint/2010/main" val="3545458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DB7C7-CBC7-2147-8102-915D1695FE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5DE160-A966-D347-AEB5-200DAC800E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836A70-DBB9-274D-A5EF-3D1980A31A6A}"/>
              </a:ext>
            </a:extLst>
          </p:cNvPr>
          <p:cNvSpPr>
            <a:spLocks noGrp="1"/>
          </p:cNvSpPr>
          <p:nvPr>
            <p:ph type="dt" sz="half" idx="10"/>
          </p:nvPr>
        </p:nvSpPr>
        <p:spPr/>
        <p:txBody>
          <a:bodyPr/>
          <a:lstStyle/>
          <a:p>
            <a:fld id="{5502FAB2-EBA4-F642-94A6-A23EAEBEC23B}" type="datetimeFigureOut">
              <a:rPr lang="en-US" smtClean="0"/>
              <a:t>11/11/2019</a:t>
            </a:fld>
            <a:endParaRPr lang="en-US" dirty="0"/>
          </a:p>
        </p:txBody>
      </p:sp>
      <p:sp>
        <p:nvSpPr>
          <p:cNvPr id="5" name="Footer Placeholder 4">
            <a:extLst>
              <a:ext uri="{FF2B5EF4-FFF2-40B4-BE49-F238E27FC236}">
                <a16:creationId xmlns:a16="http://schemas.microsoft.com/office/drawing/2014/main" id="{A5DC074F-6D65-584F-85A4-B451FD711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44F393-717F-2449-9052-FA122D4A0B2B}"/>
              </a:ext>
            </a:extLst>
          </p:cNvPr>
          <p:cNvSpPr>
            <a:spLocks noGrp="1"/>
          </p:cNvSpPr>
          <p:nvPr>
            <p:ph type="sldNum" sz="quarter" idx="12"/>
          </p:nvPr>
        </p:nvSpPr>
        <p:spPr/>
        <p:txBody>
          <a:bodyPr/>
          <a:lstStyle/>
          <a:p>
            <a:fld id="{658C0D64-4722-0C40-8353-EF56FB325833}" type="slidenum">
              <a:rPr lang="en-US" smtClean="0"/>
              <a:t>‹#›</a:t>
            </a:fld>
            <a:endParaRPr lang="en-US" dirty="0"/>
          </a:p>
        </p:txBody>
      </p:sp>
    </p:spTree>
    <p:extLst>
      <p:ext uri="{BB962C8B-B14F-4D97-AF65-F5344CB8AC3E}">
        <p14:creationId xmlns:p14="http://schemas.microsoft.com/office/powerpoint/2010/main" val="68059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93A1-65B9-C34B-904A-2DD657AA6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3A58D2-357C-A245-9493-D1D0178190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D5C81E-EE1F-5746-89C3-6A8622E209B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8F34FF-4DA6-E141-AED5-FC2FDAE6B8D4}"/>
              </a:ext>
            </a:extLst>
          </p:cNvPr>
          <p:cNvSpPr>
            <a:spLocks noGrp="1"/>
          </p:cNvSpPr>
          <p:nvPr>
            <p:ph type="dt" sz="half" idx="10"/>
          </p:nvPr>
        </p:nvSpPr>
        <p:spPr/>
        <p:txBody>
          <a:bodyPr/>
          <a:lstStyle/>
          <a:p>
            <a:fld id="{5502FAB2-EBA4-F642-94A6-A23EAEBEC23B}" type="datetimeFigureOut">
              <a:rPr lang="en-US" smtClean="0"/>
              <a:t>11/11/2019</a:t>
            </a:fld>
            <a:endParaRPr lang="en-US" dirty="0"/>
          </a:p>
        </p:txBody>
      </p:sp>
      <p:sp>
        <p:nvSpPr>
          <p:cNvPr id="6" name="Footer Placeholder 5">
            <a:extLst>
              <a:ext uri="{FF2B5EF4-FFF2-40B4-BE49-F238E27FC236}">
                <a16:creationId xmlns:a16="http://schemas.microsoft.com/office/drawing/2014/main" id="{1737B6CA-9DFD-F44F-8B01-6C25999A45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43CD1A-2B5F-2F42-AFF8-8C1F26170F20}"/>
              </a:ext>
            </a:extLst>
          </p:cNvPr>
          <p:cNvSpPr>
            <a:spLocks noGrp="1"/>
          </p:cNvSpPr>
          <p:nvPr>
            <p:ph type="sldNum" sz="quarter" idx="12"/>
          </p:nvPr>
        </p:nvSpPr>
        <p:spPr/>
        <p:txBody>
          <a:bodyPr/>
          <a:lstStyle/>
          <a:p>
            <a:fld id="{658C0D64-4722-0C40-8353-EF56FB325833}" type="slidenum">
              <a:rPr lang="en-US" smtClean="0"/>
              <a:t>‹#›</a:t>
            </a:fld>
            <a:endParaRPr lang="en-US" dirty="0"/>
          </a:p>
        </p:txBody>
      </p:sp>
    </p:spTree>
    <p:extLst>
      <p:ext uri="{BB962C8B-B14F-4D97-AF65-F5344CB8AC3E}">
        <p14:creationId xmlns:p14="http://schemas.microsoft.com/office/powerpoint/2010/main" val="90564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3528-60E4-9C4B-872F-B0DB6C3EF3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E29FCB-ED21-9B4F-A847-94FD0D1DDC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5615C2-929C-654F-BBFA-4D9214C173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66B648-01F7-5C4C-814B-5EF23BF285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E2FF7D-C95B-1745-96DA-73004A35522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84FF5D-2104-DA44-BE67-12DAFF77917C}"/>
              </a:ext>
            </a:extLst>
          </p:cNvPr>
          <p:cNvSpPr>
            <a:spLocks noGrp="1"/>
          </p:cNvSpPr>
          <p:nvPr>
            <p:ph type="dt" sz="half" idx="10"/>
          </p:nvPr>
        </p:nvSpPr>
        <p:spPr/>
        <p:txBody>
          <a:bodyPr/>
          <a:lstStyle/>
          <a:p>
            <a:fld id="{5502FAB2-EBA4-F642-94A6-A23EAEBEC23B}" type="datetimeFigureOut">
              <a:rPr lang="en-US" smtClean="0"/>
              <a:t>11/11/2019</a:t>
            </a:fld>
            <a:endParaRPr lang="en-US" dirty="0"/>
          </a:p>
        </p:txBody>
      </p:sp>
      <p:sp>
        <p:nvSpPr>
          <p:cNvPr id="8" name="Footer Placeholder 7">
            <a:extLst>
              <a:ext uri="{FF2B5EF4-FFF2-40B4-BE49-F238E27FC236}">
                <a16:creationId xmlns:a16="http://schemas.microsoft.com/office/drawing/2014/main" id="{5C7347A4-2B6C-3D4C-A84E-BC0E6F87339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3752FC-F1AE-3743-B4E8-851923A3C8C1}"/>
              </a:ext>
            </a:extLst>
          </p:cNvPr>
          <p:cNvSpPr>
            <a:spLocks noGrp="1"/>
          </p:cNvSpPr>
          <p:nvPr>
            <p:ph type="sldNum" sz="quarter" idx="12"/>
          </p:nvPr>
        </p:nvSpPr>
        <p:spPr/>
        <p:txBody>
          <a:bodyPr/>
          <a:lstStyle/>
          <a:p>
            <a:fld id="{658C0D64-4722-0C40-8353-EF56FB325833}" type="slidenum">
              <a:rPr lang="en-US" smtClean="0"/>
              <a:t>‹#›</a:t>
            </a:fld>
            <a:endParaRPr lang="en-US" dirty="0"/>
          </a:p>
        </p:txBody>
      </p:sp>
    </p:spTree>
    <p:extLst>
      <p:ext uri="{BB962C8B-B14F-4D97-AF65-F5344CB8AC3E}">
        <p14:creationId xmlns:p14="http://schemas.microsoft.com/office/powerpoint/2010/main" val="1176024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0BC1C-3DF7-1E49-8399-6FBF603531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43A00A-F5BF-DD44-AA7D-387E098A9636}"/>
              </a:ext>
            </a:extLst>
          </p:cNvPr>
          <p:cNvSpPr>
            <a:spLocks noGrp="1"/>
          </p:cNvSpPr>
          <p:nvPr>
            <p:ph type="dt" sz="half" idx="10"/>
          </p:nvPr>
        </p:nvSpPr>
        <p:spPr/>
        <p:txBody>
          <a:bodyPr/>
          <a:lstStyle/>
          <a:p>
            <a:fld id="{5502FAB2-EBA4-F642-94A6-A23EAEBEC23B}" type="datetimeFigureOut">
              <a:rPr lang="en-US" smtClean="0"/>
              <a:t>11/11/2019</a:t>
            </a:fld>
            <a:endParaRPr lang="en-US" dirty="0"/>
          </a:p>
        </p:txBody>
      </p:sp>
      <p:sp>
        <p:nvSpPr>
          <p:cNvPr id="4" name="Footer Placeholder 3">
            <a:extLst>
              <a:ext uri="{FF2B5EF4-FFF2-40B4-BE49-F238E27FC236}">
                <a16:creationId xmlns:a16="http://schemas.microsoft.com/office/drawing/2014/main" id="{B6D5881B-A0F6-BB4E-8125-30E580EC2B7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88C3D2B-8034-AB42-8E6D-4D2A2F968F05}"/>
              </a:ext>
            </a:extLst>
          </p:cNvPr>
          <p:cNvSpPr>
            <a:spLocks noGrp="1"/>
          </p:cNvSpPr>
          <p:nvPr>
            <p:ph type="sldNum" sz="quarter" idx="12"/>
          </p:nvPr>
        </p:nvSpPr>
        <p:spPr/>
        <p:txBody>
          <a:bodyPr/>
          <a:lstStyle/>
          <a:p>
            <a:fld id="{658C0D64-4722-0C40-8353-EF56FB325833}" type="slidenum">
              <a:rPr lang="en-US" smtClean="0"/>
              <a:t>‹#›</a:t>
            </a:fld>
            <a:endParaRPr lang="en-US" dirty="0"/>
          </a:p>
        </p:txBody>
      </p:sp>
    </p:spTree>
    <p:extLst>
      <p:ext uri="{BB962C8B-B14F-4D97-AF65-F5344CB8AC3E}">
        <p14:creationId xmlns:p14="http://schemas.microsoft.com/office/powerpoint/2010/main" val="2324768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9FA16F-E80D-004B-B800-07D6C6F9E0F2}"/>
              </a:ext>
            </a:extLst>
          </p:cNvPr>
          <p:cNvSpPr>
            <a:spLocks noGrp="1"/>
          </p:cNvSpPr>
          <p:nvPr>
            <p:ph type="dt" sz="half" idx="10"/>
          </p:nvPr>
        </p:nvSpPr>
        <p:spPr/>
        <p:txBody>
          <a:bodyPr/>
          <a:lstStyle/>
          <a:p>
            <a:fld id="{5502FAB2-EBA4-F642-94A6-A23EAEBEC23B}" type="datetimeFigureOut">
              <a:rPr lang="en-US" smtClean="0"/>
              <a:t>11/11/2019</a:t>
            </a:fld>
            <a:endParaRPr lang="en-US" dirty="0"/>
          </a:p>
        </p:txBody>
      </p:sp>
      <p:sp>
        <p:nvSpPr>
          <p:cNvPr id="3" name="Footer Placeholder 2">
            <a:extLst>
              <a:ext uri="{FF2B5EF4-FFF2-40B4-BE49-F238E27FC236}">
                <a16:creationId xmlns:a16="http://schemas.microsoft.com/office/drawing/2014/main" id="{9A46EEE7-C7B3-4546-93FD-954326EE7FC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23F7454-D413-9B4D-978C-859EFC056A10}"/>
              </a:ext>
            </a:extLst>
          </p:cNvPr>
          <p:cNvSpPr>
            <a:spLocks noGrp="1"/>
          </p:cNvSpPr>
          <p:nvPr>
            <p:ph type="sldNum" sz="quarter" idx="12"/>
          </p:nvPr>
        </p:nvSpPr>
        <p:spPr/>
        <p:txBody>
          <a:bodyPr/>
          <a:lstStyle/>
          <a:p>
            <a:fld id="{658C0D64-4722-0C40-8353-EF56FB325833}" type="slidenum">
              <a:rPr lang="en-US" smtClean="0"/>
              <a:t>‹#›</a:t>
            </a:fld>
            <a:endParaRPr lang="en-US" dirty="0"/>
          </a:p>
        </p:txBody>
      </p:sp>
    </p:spTree>
    <p:extLst>
      <p:ext uri="{BB962C8B-B14F-4D97-AF65-F5344CB8AC3E}">
        <p14:creationId xmlns:p14="http://schemas.microsoft.com/office/powerpoint/2010/main" val="1110379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C2B6C-83CD-944B-9B26-759514FD33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42EC4D-8E2D-BD40-9775-909C2DE65B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91FAAA-12D9-3646-B64D-40A454456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42F13F-3266-C947-9BA3-06EBB0CBD0AF}"/>
              </a:ext>
            </a:extLst>
          </p:cNvPr>
          <p:cNvSpPr>
            <a:spLocks noGrp="1"/>
          </p:cNvSpPr>
          <p:nvPr>
            <p:ph type="dt" sz="half" idx="10"/>
          </p:nvPr>
        </p:nvSpPr>
        <p:spPr/>
        <p:txBody>
          <a:bodyPr/>
          <a:lstStyle/>
          <a:p>
            <a:fld id="{5502FAB2-EBA4-F642-94A6-A23EAEBEC23B}" type="datetimeFigureOut">
              <a:rPr lang="en-US" smtClean="0"/>
              <a:t>11/11/2019</a:t>
            </a:fld>
            <a:endParaRPr lang="en-US" dirty="0"/>
          </a:p>
        </p:txBody>
      </p:sp>
      <p:sp>
        <p:nvSpPr>
          <p:cNvPr id="6" name="Footer Placeholder 5">
            <a:extLst>
              <a:ext uri="{FF2B5EF4-FFF2-40B4-BE49-F238E27FC236}">
                <a16:creationId xmlns:a16="http://schemas.microsoft.com/office/drawing/2014/main" id="{0EF9E08D-AD4F-D64A-BCF8-62670FC99D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803E82-7DCD-8546-B46A-95DF8117874D}"/>
              </a:ext>
            </a:extLst>
          </p:cNvPr>
          <p:cNvSpPr>
            <a:spLocks noGrp="1"/>
          </p:cNvSpPr>
          <p:nvPr>
            <p:ph type="sldNum" sz="quarter" idx="12"/>
          </p:nvPr>
        </p:nvSpPr>
        <p:spPr/>
        <p:txBody>
          <a:bodyPr/>
          <a:lstStyle/>
          <a:p>
            <a:fld id="{658C0D64-4722-0C40-8353-EF56FB325833}" type="slidenum">
              <a:rPr lang="en-US" smtClean="0"/>
              <a:t>‹#›</a:t>
            </a:fld>
            <a:endParaRPr lang="en-US" dirty="0"/>
          </a:p>
        </p:txBody>
      </p:sp>
    </p:spTree>
    <p:extLst>
      <p:ext uri="{BB962C8B-B14F-4D97-AF65-F5344CB8AC3E}">
        <p14:creationId xmlns:p14="http://schemas.microsoft.com/office/powerpoint/2010/main" val="2293659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861F7-7085-E449-8414-233CADDF01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459415-66FA-874C-A830-51DC1CAEF5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119AFF0-EA9F-FE45-9B2C-70B0A99D9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6CBDCA-99D0-2F4F-9818-BDF27180BDDD}"/>
              </a:ext>
            </a:extLst>
          </p:cNvPr>
          <p:cNvSpPr>
            <a:spLocks noGrp="1"/>
          </p:cNvSpPr>
          <p:nvPr>
            <p:ph type="dt" sz="half" idx="10"/>
          </p:nvPr>
        </p:nvSpPr>
        <p:spPr/>
        <p:txBody>
          <a:bodyPr/>
          <a:lstStyle/>
          <a:p>
            <a:fld id="{5502FAB2-EBA4-F642-94A6-A23EAEBEC23B}" type="datetimeFigureOut">
              <a:rPr lang="en-US" smtClean="0"/>
              <a:t>11/11/2019</a:t>
            </a:fld>
            <a:endParaRPr lang="en-US" dirty="0"/>
          </a:p>
        </p:txBody>
      </p:sp>
      <p:sp>
        <p:nvSpPr>
          <p:cNvPr id="6" name="Footer Placeholder 5">
            <a:extLst>
              <a:ext uri="{FF2B5EF4-FFF2-40B4-BE49-F238E27FC236}">
                <a16:creationId xmlns:a16="http://schemas.microsoft.com/office/drawing/2014/main" id="{CCA11E7A-21D2-9443-AEBE-E32A8D69E8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ACAA47-7A53-894F-8EB7-0BE49F07529D}"/>
              </a:ext>
            </a:extLst>
          </p:cNvPr>
          <p:cNvSpPr>
            <a:spLocks noGrp="1"/>
          </p:cNvSpPr>
          <p:nvPr>
            <p:ph type="sldNum" sz="quarter" idx="12"/>
          </p:nvPr>
        </p:nvSpPr>
        <p:spPr/>
        <p:txBody>
          <a:bodyPr/>
          <a:lstStyle/>
          <a:p>
            <a:fld id="{658C0D64-4722-0C40-8353-EF56FB325833}" type="slidenum">
              <a:rPr lang="en-US" smtClean="0"/>
              <a:t>‹#›</a:t>
            </a:fld>
            <a:endParaRPr lang="en-US" dirty="0"/>
          </a:p>
        </p:txBody>
      </p:sp>
    </p:spTree>
    <p:extLst>
      <p:ext uri="{BB962C8B-B14F-4D97-AF65-F5344CB8AC3E}">
        <p14:creationId xmlns:p14="http://schemas.microsoft.com/office/powerpoint/2010/main" val="541957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33DDC-B941-B243-B540-89326EDDA1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CA4038-02DA-244B-855E-60A3FF243D6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CBDF0-0073-4E4D-B8A9-3B99BC9387A1}"/>
              </a:ext>
            </a:extLst>
          </p:cNvPr>
          <p:cNvSpPr>
            <a:spLocks noGrp="1"/>
          </p:cNvSpPr>
          <p:nvPr>
            <p:ph type="dt" sz="half" idx="10"/>
          </p:nvPr>
        </p:nvSpPr>
        <p:spPr/>
        <p:txBody>
          <a:bodyPr/>
          <a:lstStyle/>
          <a:p>
            <a:fld id="{5502FAB2-EBA4-F642-94A6-A23EAEBEC23B}" type="datetimeFigureOut">
              <a:rPr lang="en-US" smtClean="0"/>
              <a:t>11/11/2019</a:t>
            </a:fld>
            <a:endParaRPr lang="en-US" dirty="0"/>
          </a:p>
        </p:txBody>
      </p:sp>
      <p:sp>
        <p:nvSpPr>
          <p:cNvPr id="5" name="Footer Placeholder 4">
            <a:extLst>
              <a:ext uri="{FF2B5EF4-FFF2-40B4-BE49-F238E27FC236}">
                <a16:creationId xmlns:a16="http://schemas.microsoft.com/office/drawing/2014/main" id="{FE8C7BEA-AF40-3D4A-AA77-4788EA69B6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5638C3-6EC9-2A4B-99ED-2F41190D8155}"/>
              </a:ext>
            </a:extLst>
          </p:cNvPr>
          <p:cNvSpPr>
            <a:spLocks noGrp="1"/>
          </p:cNvSpPr>
          <p:nvPr>
            <p:ph type="sldNum" sz="quarter" idx="12"/>
          </p:nvPr>
        </p:nvSpPr>
        <p:spPr/>
        <p:txBody>
          <a:bodyPr/>
          <a:lstStyle/>
          <a:p>
            <a:fld id="{658C0D64-4722-0C40-8353-EF56FB325833}" type="slidenum">
              <a:rPr lang="en-US" smtClean="0"/>
              <a:t>‹#›</a:t>
            </a:fld>
            <a:endParaRPr lang="en-US" dirty="0"/>
          </a:p>
        </p:txBody>
      </p:sp>
    </p:spTree>
    <p:extLst>
      <p:ext uri="{BB962C8B-B14F-4D97-AF65-F5344CB8AC3E}">
        <p14:creationId xmlns:p14="http://schemas.microsoft.com/office/powerpoint/2010/main" val="310329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29" y="-297"/>
            <a:ext cx="12193057" cy="6858594"/>
          </a:xfrm>
          <a:prstGeom prst="rect">
            <a:avLst/>
          </a:prstGeom>
        </p:spPr>
      </p:pic>
      <p:sp>
        <p:nvSpPr>
          <p:cNvPr id="2" name="Title 1"/>
          <p:cNvSpPr>
            <a:spLocks noGrp="1"/>
          </p:cNvSpPr>
          <p:nvPr>
            <p:ph type="title" hasCustomPrompt="1"/>
          </p:nvPr>
        </p:nvSpPr>
        <p:spPr>
          <a:xfrm>
            <a:off x="831850" y="1709738"/>
            <a:ext cx="10515600" cy="2852737"/>
          </a:xfrm>
        </p:spPr>
        <p:txBody>
          <a:bodyPr anchor="b">
            <a:normAutofit/>
          </a:bodyPr>
          <a:lstStyle>
            <a:lvl1pPr>
              <a:defRPr sz="4800"/>
            </a:lvl1pPr>
          </a:lstStyle>
          <a:p>
            <a:r>
              <a:rPr lang="en-US" dirty="0"/>
              <a:t>Click to edit Master subtitle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B92C82-A379-4545-9012-2E0C55996908}" type="datetimeFigureOut">
              <a:rPr lang="en-US" smtClean="0"/>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a:t>
            </a:fld>
            <a:endParaRPr lang="en-US" dirty="0"/>
          </a:p>
        </p:txBody>
      </p:sp>
      <p:pic>
        <p:nvPicPr>
          <p:cNvPr id="8" name="Picture 7">
            <a:extLst>
              <a:ext uri="{FF2B5EF4-FFF2-40B4-BE49-F238E27FC236}">
                <a16:creationId xmlns:a16="http://schemas.microsoft.com/office/drawing/2014/main" id="{DF838B8D-EB73-6A40-B4C7-908BF9DCF2CF}"/>
              </a:ext>
            </a:extLst>
          </p:cNvPr>
          <p:cNvPicPr>
            <a:picLocks noChangeAspect="1"/>
          </p:cNvPicPr>
          <p:nvPr userDrawn="1"/>
        </p:nvPicPr>
        <p:blipFill>
          <a:blip r:embed="rId4"/>
          <a:stretch>
            <a:fillRect/>
          </a:stretch>
        </p:blipFill>
        <p:spPr>
          <a:xfrm flipH="1">
            <a:off x="11454003" y="110339"/>
            <a:ext cx="434515" cy="682809"/>
          </a:xfrm>
          <a:prstGeom prst="rect">
            <a:avLst/>
          </a:prstGeom>
        </p:spPr>
      </p:pic>
    </p:spTree>
    <p:extLst>
      <p:ext uri="{BB962C8B-B14F-4D97-AF65-F5344CB8AC3E}">
        <p14:creationId xmlns:p14="http://schemas.microsoft.com/office/powerpoint/2010/main" val="1533911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C61EB8-95E9-5E4C-A291-14FD24CA07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FF1AA1-B3D2-B446-B1BC-26BD76EAFCD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0CB867-7B8F-E34C-B011-A6E72BAB7359}"/>
              </a:ext>
            </a:extLst>
          </p:cNvPr>
          <p:cNvSpPr>
            <a:spLocks noGrp="1"/>
          </p:cNvSpPr>
          <p:nvPr>
            <p:ph type="dt" sz="half" idx="10"/>
          </p:nvPr>
        </p:nvSpPr>
        <p:spPr/>
        <p:txBody>
          <a:bodyPr/>
          <a:lstStyle/>
          <a:p>
            <a:fld id="{5502FAB2-EBA4-F642-94A6-A23EAEBEC23B}" type="datetimeFigureOut">
              <a:rPr lang="en-US" smtClean="0"/>
              <a:t>11/11/2019</a:t>
            </a:fld>
            <a:endParaRPr lang="en-US" dirty="0"/>
          </a:p>
        </p:txBody>
      </p:sp>
      <p:sp>
        <p:nvSpPr>
          <p:cNvPr id="5" name="Footer Placeholder 4">
            <a:extLst>
              <a:ext uri="{FF2B5EF4-FFF2-40B4-BE49-F238E27FC236}">
                <a16:creationId xmlns:a16="http://schemas.microsoft.com/office/drawing/2014/main" id="{AD48233E-7783-B64D-8371-06969BB2BB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00820D-0B8E-E44E-8792-CF6471B972DE}"/>
              </a:ext>
            </a:extLst>
          </p:cNvPr>
          <p:cNvSpPr>
            <a:spLocks noGrp="1"/>
          </p:cNvSpPr>
          <p:nvPr>
            <p:ph type="sldNum" sz="quarter" idx="12"/>
          </p:nvPr>
        </p:nvSpPr>
        <p:spPr/>
        <p:txBody>
          <a:bodyPr/>
          <a:lstStyle/>
          <a:p>
            <a:fld id="{658C0D64-4722-0C40-8353-EF56FB325833}" type="slidenum">
              <a:rPr lang="en-US" smtClean="0"/>
              <a:t>‹#›</a:t>
            </a:fld>
            <a:endParaRPr lang="en-US" dirty="0"/>
          </a:p>
        </p:txBody>
      </p:sp>
    </p:spTree>
    <p:extLst>
      <p:ext uri="{BB962C8B-B14F-4D97-AF65-F5344CB8AC3E}">
        <p14:creationId xmlns:p14="http://schemas.microsoft.com/office/powerpoint/2010/main" val="356532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29" y="-297"/>
            <a:ext cx="12193057" cy="6858594"/>
          </a:xfrm>
          <a:prstGeom prst="rect">
            <a:avLst/>
          </a:prstGeom>
        </p:spPr>
      </p:pic>
      <p:sp>
        <p:nvSpPr>
          <p:cNvPr id="2" name="Title 1"/>
          <p:cNvSpPr>
            <a:spLocks noGrp="1"/>
          </p:cNvSpPr>
          <p:nvPr>
            <p:ph type="title"/>
          </p:nvPr>
        </p:nvSpPr>
        <p:spPr>
          <a:xfrm>
            <a:off x="838200" y="111096"/>
            <a:ext cx="10515600" cy="683664"/>
          </a:xfrm>
        </p:spPr>
        <p:txBody>
          <a:bodyPr/>
          <a:lstStyle/>
          <a:p>
            <a:r>
              <a:rPr lang="en-US" dirty="0"/>
              <a:t>Click to edit Master title style</a:t>
            </a:r>
          </a:p>
        </p:txBody>
      </p:sp>
      <p:sp>
        <p:nvSpPr>
          <p:cNvPr id="3" name="Content Placeholder 2"/>
          <p:cNvSpPr>
            <a:spLocks noGrp="1"/>
          </p:cNvSpPr>
          <p:nvPr>
            <p:ph sz="half" idx="1"/>
          </p:nvPr>
        </p:nvSpPr>
        <p:spPr>
          <a:xfrm>
            <a:off x="838200" y="1230596"/>
            <a:ext cx="5181600" cy="5023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30596"/>
            <a:ext cx="5181600" cy="5023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B92C82-A379-4545-9012-2E0C55996908}" type="datetimeFigureOut">
              <a:rPr lang="en-US" smtClean="0"/>
              <a:t>11/11/2019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5DE6D7-F04D-7741-82FC-941AB368F7CA}" type="slidenum">
              <a:rPr lang="en-US" smtClean="0"/>
              <a:t>‹#›</a:t>
            </a:fld>
            <a:endParaRPr lang="en-US" dirty="0"/>
          </a:p>
        </p:txBody>
      </p:sp>
      <p:pic>
        <p:nvPicPr>
          <p:cNvPr id="9" name="Picture 8">
            <a:extLst>
              <a:ext uri="{FF2B5EF4-FFF2-40B4-BE49-F238E27FC236}">
                <a16:creationId xmlns:a16="http://schemas.microsoft.com/office/drawing/2014/main" id="{DF838B8D-EB73-6A40-B4C7-908BF9DCF2CF}"/>
              </a:ext>
            </a:extLst>
          </p:cNvPr>
          <p:cNvPicPr>
            <a:picLocks noChangeAspect="1"/>
          </p:cNvPicPr>
          <p:nvPr userDrawn="1"/>
        </p:nvPicPr>
        <p:blipFill>
          <a:blip r:embed="rId4"/>
          <a:stretch>
            <a:fillRect/>
          </a:stretch>
        </p:blipFill>
        <p:spPr>
          <a:xfrm flipH="1">
            <a:off x="11454003" y="110339"/>
            <a:ext cx="434515" cy="682809"/>
          </a:xfrm>
          <a:prstGeom prst="rect">
            <a:avLst/>
          </a:prstGeom>
        </p:spPr>
      </p:pic>
    </p:spTree>
    <p:extLst>
      <p:ext uri="{BB962C8B-B14F-4D97-AF65-F5344CB8AC3E}">
        <p14:creationId xmlns:p14="http://schemas.microsoft.com/office/powerpoint/2010/main" val="205447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57" y="0"/>
            <a:ext cx="12193057" cy="6858594"/>
          </a:xfrm>
          <a:prstGeom prst="rect">
            <a:avLst/>
          </a:prstGeom>
        </p:spPr>
      </p:pic>
      <p:sp>
        <p:nvSpPr>
          <p:cNvPr id="2" name="Title 1"/>
          <p:cNvSpPr>
            <a:spLocks noGrp="1"/>
          </p:cNvSpPr>
          <p:nvPr>
            <p:ph type="title"/>
          </p:nvPr>
        </p:nvSpPr>
        <p:spPr>
          <a:xfrm>
            <a:off x="839788" y="179463"/>
            <a:ext cx="10515600" cy="640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1684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093720"/>
            <a:ext cx="5157787" cy="40959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1684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093720"/>
            <a:ext cx="5183188" cy="40959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B92C82-A379-4545-9012-2E0C55996908}" type="datetimeFigureOut">
              <a:rPr lang="en-US" smtClean="0"/>
              <a:t>11/11/2019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5DE6D7-F04D-7741-82FC-941AB368F7CA}" type="slidenum">
              <a:rPr lang="en-US" smtClean="0"/>
              <a:t>‹#›</a:t>
            </a:fld>
            <a:endParaRPr lang="en-US" dirty="0"/>
          </a:p>
        </p:txBody>
      </p:sp>
      <p:pic>
        <p:nvPicPr>
          <p:cNvPr id="11" name="Picture 10">
            <a:extLst>
              <a:ext uri="{FF2B5EF4-FFF2-40B4-BE49-F238E27FC236}">
                <a16:creationId xmlns:a16="http://schemas.microsoft.com/office/drawing/2014/main" id="{DF838B8D-EB73-6A40-B4C7-908BF9DCF2CF}"/>
              </a:ext>
            </a:extLst>
          </p:cNvPr>
          <p:cNvPicPr>
            <a:picLocks noChangeAspect="1"/>
          </p:cNvPicPr>
          <p:nvPr userDrawn="1"/>
        </p:nvPicPr>
        <p:blipFill>
          <a:blip r:embed="rId4"/>
          <a:stretch>
            <a:fillRect/>
          </a:stretch>
        </p:blipFill>
        <p:spPr>
          <a:xfrm flipH="1">
            <a:off x="11454003" y="110339"/>
            <a:ext cx="434515" cy="682809"/>
          </a:xfrm>
          <a:prstGeom prst="rect">
            <a:avLst/>
          </a:prstGeom>
        </p:spPr>
      </p:pic>
    </p:spTree>
    <p:extLst>
      <p:ext uri="{BB962C8B-B14F-4D97-AF65-F5344CB8AC3E}">
        <p14:creationId xmlns:p14="http://schemas.microsoft.com/office/powerpoint/2010/main" val="230774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29" y="-297"/>
            <a:ext cx="12193057" cy="6858594"/>
          </a:xfrm>
          <a:prstGeom prst="rect">
            <a:avLst/>
          </a:prstGeom>
        </p:spPr>
      </p:pic>
      <p:sp>
        <p:nvSpPr>
          <p:cNvPr id="2" name="Title 1"/>
          <p:cNvSpPr>
            <a:spLocks noGrp="1"/>
          </p:cNvSpPr>
          <p:nvPr>
            <p:ph type="title"/>
          </p:nvPr>
        </p:nvSpPr>
        <p:spPr>
          <a:xfrm>
            <a:off x="838200" y="179462"/>
            <a:ext cx="10515600" cy="61529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B92C82-A379-4545-9012-2E0C55996908}" type="datetimeFigureOut">
              <a:rPr lang="en-US" smtClean="0"/>
              <a:t>11/11/2019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5DE6D7-F04D-7741-82FC-941AB368F7CA}" type="slidenum">
              <a:rPr lang="en-US" smtClean="0"/>
              <a:t>‹#›</a:t>
            </a:fld>
            <a:endParaRPr lang="en-US" dirty="0"/>
          </a:p>
        </p:txBody>
      </p:sp>
      <p:pic>
        <p:nvPicPr>
          <p:cNvPr id="7" name="Picture 6">
            <a:extLst>
              <a:ext uri="{FF2B5EF4-FFF2-40B4-BE49-F238E27FC236}">
                <a16:creationId xmlns:a16="http://schemas.microsoft.com/office/drawing/2014/main" id="{DF838B8D-EB73-6A40-B4C7-908BF9DCF2CF}"/>
              </a:ext>
            </a:extLst>
          </p:cNvPr>
          <p:cNvPicPr>
            <a:picLocks noChangeAspect="1"/>
          </p:cNvPicPr>
          <p:nvPr userDrawn="1"/>
        </p:nvPicPr>
        <p:blipFill>
          <a:blip r:embed="rId4"/>
          <a:stretch>
            <a:fillRect/>
          </a:stretch>
        </p:blipFill>
        <p:spPr>
          <a:xfrm flipH="1">
            <a:off x="11454003" y="110339"/>
            <a:ext cx="434515" cy="682809"/>
          </a:xfrm>
          <a:prstGeom prst="rect">
            <a:avLst/>
          </a:prstGeom>
        </p:spPr>
      </p:pic>
    </p:spTree>
    <p:extLst>
      <p:ext uri="{BB962C8B-B14F-4D97-AF65-F5344CB8AC3E}">
        <p14:creationId xmlns:p14="http://schemas.microsoft.com/office/powerpoint/2010/main" val="26758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29" y="-297"/>
            <a:ext cx="12193057" cy="6858594"/>
          </a:xfrm>
          <a:prstGeom prst="rect">
            <a:avLst/>
          </a:prstGeom>
        </p:spPr>
      </p:pic>
      <p:sp>
        <p:nvSpPr>
          <p:cNvPr id="2" name="Date Placeholder 1"/>
          <p:cNvSpPr>
            <a:spLocks noGrp="1"/>
          </p:cNvSpPr>
          <p:nvPr>
            <p:ph type="dt" sz="half" idx="10"/>
          </p:nvPr>
        </p:nvSpPr>
        <p:spPr/>
        <p:txBody>
          <a:bodyPr/>
          <a:lstStyle/>
          <a:p>
            <a:fld id="{E6B92C82-A379-4545-9012-2E0C55996908}" type="datetimeFigureOut">
              <a:rPr lang="en-US" smtClean="0"/>
              <a:t>11/11/2019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5DE6D7-F04D-7741-82FC-941AB368F7CA}" type="slidenum">
              <a:rPr lang="en-US" smtClean="0"/>
              <a:t>‹#›</a:t>
            </a:fld>
            <a:endParaRPr lang="en-US" dirty="0"/>
          </a:p>
        </p:txBody>
      </p:sp>
      <p:pic>
        <p:nvPicPr>
          <p:cNvPr id="6" name="Picture 5">
            <a:extLst>
              <a:ext uri="{FF2B5EF4-FFF2-40B4-BE49-F238E27FC236}">
                <a16:creationId xmlns:a16="http://schemas.microsoft.com/office/drawing/2014/main" id="{DF838B8D-EB73-6A40-B4C7-908BF9DCF2CF}"/>
              </a:ext>
            </a:extLst>
          </p:cNvPr>
          <p:cNvPicPr>
            <a:picLocks noChangeAspect="1"/>
          </p:cNvPicPr>
          <p:nvPr userDrawn="1"/>
        </p:nvPicPr>
        <p:blipFill>
          <a:blip r:embed="rId4"/>
          <a:stretch>
            <a:fillRect/>
          </a:stretch>
        </p:blipFill>
        <p:spPr>
          <a:xfrm flipH="1">
            <a:off x="11454003" y="110339"/>
            <a:ext cx="434515" cy="682809"/>
          </a:xfrm>
          <a:prstGeom prst="rect">
            <a:avLst/>
          </a:prstGeom>
        </p:spPr>
      </p:pic>
    </p:spTree>
    <p:extLst>
      <p:ext uri="{BB962C8B-B14F-4D97-AF65-F5344CB8AC3E}">
        <p14:creationId xmlns:p14="http://schemas.microsoft.com/office/powerpoint/2010/main" val="53027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c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838B8D-EB73-6A40-B4C7-908BF9DCF2CF}"/>
              </a:ext>
            </a:extLst>
          </p:cNvPr>
          <p:cNvPicPr>
            <a:picLocks noChangeAspect="1"/>
          </p:cNvPicPr>
          <p:nvPr userDrawn="1"/>
        </p:nvPicPr>
        <p:blipFill>
          <a:blip r:embed="rId2"/>
          <a:stretch>
            <a:fillRect/>
          </a:stretch>
        </p:blipFill>
        <p:spPr>
          <a:xfrm flipH="1">
            <a:off x="11454003" y="110339"/>
            <a:ext cx="434515" cy="682809"/>
          </a:xfrm>
          <a:prstGeom prst="rect">
            <a:avLst/>
          </a:prstGeom>
        </p:spPr>
      </p:pic>
    </p:spTree>
    <p:extLst>
      <p:ext uri="{BB962C8B-B14F-4D97-AF65-F5344CB8AC3E}">
        <p14:creationId xmlns:p14="http://schemas.microsoft.com/office/powerpoint/2010/main" val="20853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15AC2C-743E-4A0B-B4FB-C7F585329E96}"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40B90-9D0F-4AF2-A311-CDBCD64E3482}" type="slidenum">
              <a:rPr lang="en-US" smtClean="0"/>
              <a:t>‹#›</a:t>
            </a:fld>
            <a:endParaRPr lang="en-US"/>
          </a:p>
        </p:txBody>
      </p:sp>
    </p:spTree>
    <p:extLst>
      <p:ext uri="{BB962C8B-B14F-4D97-AF65-F5344CB8AC3E}">
        <p14:creationId xmlns:p14="http://schemas.microsoft.com/office/powerpoint/2010/main" val="1361858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logo&#10;&#10;"/>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529" y="-297"/>
            <a:ext cx="12193057" cy="6858594"/>
          </a:xfrm>
          <a:prstGeom prst="rect">
            <a:avLst/>
          </a:prstGeom>
          <a:solidFill>
            <a:schemeClr val="tx2"/>
          </a:solidFill>
        </p:spPr>
      </p:pic>
      <p:sp>
        <p:nvSpPr>
          <p:cNvPr id="2" name="Title Placeholder 1"/>
          <p:cNvSpPr>
            <a:spLocks noGrp="1"/>
          </p:cNvSpPr>
          <p:nvPr>
            <p:ph type="title"/>
          </p:nvPr>
        </p:nvSpPr>
        <p:spPr>
          <a:xfrm>
            <a:off x="838200" y="136733"/>
            <a:ext cx="10515600" cy="6665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230594"/>
            <a:ext cx="10515600" cy="492927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2C82-A379-4545-9012-2E0C55996908}" type="datetimeFigureOut">
              <a:rPr lang="en-US" smtClean="0"/>
              <a:t>11/11/2019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DE6D7-F04D-7741-82FC-941AB368F7CA}" type="slidenum">
              <a:rPr lang="en-US" smtClean="0"/>
              <a:t>‹#›</a:t>
            </a:fld>
            <a:endParaRPr lang="en-US" dirty="0"/>
          </a:p>
        </p:txBody>
      </p:sp>
    </p:spTree>
    <p:extLst>
      <p:ext uri="{BB962C8B-B14F-4D97-AF65-F5344CB8AC3E}">
        <p14:creationId xmlns:p14="http://schemas.microsoft.com/office/powerpoint/2010/main" val="903597001"/>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68">
          <p15:clr>
            <a:srgbClr val="F26B43"/>
          </p15:clr>
        </p15:guide>
        <p15:guide id="3" orient="horz" pos="600">
          <p15:clr>
            <a:srgbClr val="F26B43"/>
          </p15:clr>
        </p15:guide>
        <p15:guide id="4"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5AC2C-743E-4A0B-B4FB-C7F585329E96}" type="datetimeFigureOut">
              <a:rPr lang="en-US" smtClean="0"/>
              <a:t>11/11/2019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40B90-9D0F-4AF2-A311-CDBCD64E3482}" type="slidenum">
              <a:rPr lang="en-US" smtClean="0"/>
              <a:t>‹#›</a:t>
            </a:fld>
            <a:endParaRPr lang="en-US"/>
          </a:p>
        </p:txBody>
      </p:sp>
    </p:spTree>
    <p:extLst>
      <p:ext uri="{BB962C8B-B14F-4D97-AF65-F5344CB8AC3E}">
        <p14:creationId xmlns:p14="http://schemas.microsoft.com/office/powerpoint/2010/main" val="11754451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C74A31-3895-E845-B12B-23DF4130A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B270A1-384B-1549-8DE5-A40435A43F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3B657-C494-784A-B3FD-1C4124C5A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2FAB2-EBA4-F642-94A6-A23EAEBEC23B}" type="datetimeFigureOut">
              <a:rPr lang="en-US" smtClean="0"/>
              <a:t>11/11/2019</a:t>
            </a:fld>
            <a:endParaRPr lang="en-US" dirty="0"/>
          </a:p>
        </p:txBody>
      </p:sp>
      <p:sp>
        <p:nvSpPr>
          <p:cNvPr id="5" name="Footer Placeholder 4">
            <a:extLst>
              <a:ext uri="{FF2B5EF4-FFF2-40B4-BE49-F238E27FC236}">
                <a16:creationId xmlns:a16="http://schemas.microsoft.com/office/drawing/2014/main" id="{FA4AE3F7-86F0-7D46-89C6-0B7A52492F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7E5DB93-C5F6-3F43-B4A1-E3ED89C316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C0D64-4722-0C40-8353-EF56FB325833}" type="slidenum">
              <a:rPr lang="en-US" smtClean="0"/>
              <a:t>‹#›</a:t>
            </a:fld>
            <a:endParaRPr lang="en-US" dirty="0"/>
          </a:p>
        </p:txBody>
      </p:sp>
    </p:spTree>
    <p:extLst>
      <p:ext uri="{BB962C8B-B14F-4D97-AF65-F5344CB8AC3E}">
        <p14:creationId xmlns:p14="http://schemas.microsoft.com/office/powerpoint/2010/main" val="300644205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6C193D-D054-024D-BE9B-1D8BB2C5F549}"/>
              </a:ext>
            </a:extLst>
          </p:cNvPr>
          <p:cNvSpPr/>
          <p:nvPr/>
        </p:nvSpPr>
        <p:spPr>
          <a:xfrm>
            <a:off x="1146873" y="2857066"/>
            <a:ext cx="10259878" cy="3634047"/>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2107515"/>
            <a:ext cx="12553627" cy="2387600"/>
          </a:xfrm>
        </p:spPr>
        <p:txBody>
          <a:bodyPr>
            <a:normAutofit/>
          </a:bodyPr>
          <a:lstStyle/>
          <a:p>
            <a:r>
              <a:rPr lang="en-US" sz="5400" b="1" dirty="0">
                <a:solidFill>
                  <a:schemeClr val="tx1">
                    <a:lumMod val="85000"/>
                    <a:lumOff val="15000"/>
                  </a:schemeClr>
                </a:solidFill>
              </a:rPr>
              <a:t>Title and Total Compensation </a:t>
            </a:r>
            <a:br>
              <a:rPr lang="en-US" sz="5400" b="1" dirty="0">
                <a:solidFill>
                  <a:schemeClr val="tx1">
                    <a:lumMod val="85000"/>
                    <a:lumOff val="15000"/>
                  </a:schemeClr>
                </a:solidFill>
              </a:rPr>
            </a:br>
            <a:r>
              <a:rPr lang="en-US" sz="5400" b="1" dirty="0">
                <a:solidFill>
                  <a:schemeClr val="tx1">
                    <a:lumMod val="85000"/>
                    <a:lumOff val="15000"/>
                  </a:schemeClr>
                </a:solidFill>
              </a:rPr>
              <a:t>(TTC) Project </a:t>
            </a:r>
          </a:p>
        </p:txBody>
      </p:sp>
      <p:sp>
        <p:nvSpPr>
          <p:cNvPr id="3" name="Subtitle 2"/>
          <p:cNvSpPr>
            <a:spLocks noGrp="1"/>
          </p:cNvSpPr>
          <p:nvPr>
            <p:ph type="subTitle" idx="1"/>
          </p:nvPr>
        </p:nvSpPr>
        <p:spPr>
          <a:xfrm>
            <a:off x="1704812" y="4164047"/>
            <a:ext cx="9144000" cy="1487389"/>
          </a:xfrm>
        </p:spPr>
        <p:txBody>
          <a:bodyPr>
            <a:noAutofit/>
          </a:bodyPr>
          <a:lstStyle/>
          <a:p>
            <a:endParaRPr lang="en-US" dirty="0">
              <a:solidFill>
                <a:schemeClr val="tx1">
                  <a:lumMod val="85000"/>
                  <a:lumOff val="15000"/>
                </a:schemeClr>
              </a:solidFill>
            </a:endParaRPr>
          </a:p>
          <a:p>
            <a:r>
              <a:rPr lang="en-US" sz="3200" b="1" dirty="0">
                <a:solidFill>
                  <a:schemeClr val="tx1"/>
                </a:solidFill>
              </a:rPr>
              <a:t>Academic Staff Assembly</a:t>
            </a:r>
          </a:p>
          <a:p>
            <a:r>
              <a:rPr lang="en-US" dirty="0" smtClean="0">
                <a:solidFill>
                  <a:schemeClr val="tx1"/>
                </a:solidFill>
              </a:rPr>
              <a:t>Diane </a:t>
            </a:r>
            <a:r>
              <a:rPr lang="en-US" dirty="0">
                <a:solidFill>
                  <a:schemeClr val="tx1"/>
                </a:solidFill>
              </a:rPr>
              <a:t>Blaskowski – Director of Talent Rewards</a:t>
            </a:r>
          </a:p>
          <a:p>
            <a:r>
              <a:rPr lang="en-US" smtClean="0">
                <a:solidFill>
                  <a:schemeClr val="tx1"/>
                </a:solidFill>
              </a:rPr>
              <a:t>November 11, </a:t>
            </a:r>
            <a:r>
              <a:rPr lang="en-US" dirty="0">
                <a:solidFill>
                  <a:schemeClr val="tx1"/>
                </a:solidFill>
              </a:rPr>
              <a:t>2019</a:t>
            </a:r>
            <a:endParaRPr lang="en-US" dirty="0">
              <a:solidFill>
                <a:schemeClr val="tx1">
                  <a:lumMod val="85000"/>
                  <a:lumOff val="15000"/>
                </a:schemeClr>
              </a:solidFill>
            </a:endParaRPr>
          </a:p>
        </p:txBody>
      </p:sp>
      <p:pic>
        <p:nvPicPr>
          <p:cNvPr id="5" name="Picture 4">
            <a:extLst>
              <a:ext uri="{FF2B5EF4-FFF2-40B4-BE49-F238E27FC236}">
                <a16:creationId xmlns:a16="http://schemas.microsoft.com/office/drawing/2014/main" id="{3B7A34F3-C05D-4A1D-8E63-58E84C02DDC4}"/>
              </a:ext>
            </a:extLst>
          </p:cNvPr>
          <p:cNvPicPr>
            <a:picLocks noChangeAspect="1"/>
          </p:cNvPicPr>
          <p:nvPr/>
        </p:nvPicPr>
        <p:blipFill>
          <a:blip r:embed="rId3"/>
          <a:stretch>
            <a:fillRect/>
          </a:stretch>
        </p:blipFill>
        <p:spPr>
          <a:xfrm flipH="1">
            <a:off x="11454003" y="110339"/>
            <a:ext cx="434515" cy="682809"/>
          </a:xfrm>
          <a:prstGeom prst="rect">
            <a:avLst/>
          </a:prstGeom>
        </p:spPr>
      </p:pic>
    </p:spTree>
    <p:extLst>
      <p:ext uri="{BB962C8B-B14F-4D97-AF65-F5344CB8AC3E}">
        <p14:creationId xmlns:p14="http://schemas.microsoft.com/office/powerpoint/2010/main" val="2594542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Academic Advisor – Today </a:t>
            </a:r>
          </a:p>
        </p:txBody>
      </p:sp>
      <p:sp>
        <p:nvSpPr>
          <p:cNvPr id="4" name="Content Placeholder 3"/>
          <p:cNvSpPr txBox="1">
            <a:spLocks/>
          </p:cNvSpPr>
          <p:nvPr/>
        </p:nvSpPr>
        <p:spPr>
          <a:xfrm>
            <a:off x="702733" y="904672"/>
            <a:ext cx="10786533" cy="5359941"/>
          </a:xfrm>
          <a:prstGeom prst="roundRect">
            <a:avLst/>
          </a:prstGeom>
          <a:ln w="76200" cap="flat" cmpd="sng" algn="ctr">
            <a:solidFill>
              <a:schemeClr val="accent1"/>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US" sz="3300" dirty="0">
                <a:solidFill>
                  <a:srgbClr val="C00000"/>
                </a:solidFill>
              </a:rPr>
              <a:t>Job Summary </a:t>
            </a:r>
          </a:p>
          <a:p>
            <a:pPr marL="0" indent="0">
              <a:buNone/>
            </a:pPr>
            <a:r>
              <a:rPr lang="en-US" sz="3200" dirty="0"/>
              <a:t>Provides information, interpretation of policy, advice and counsel to students in academic departments, academic programs  service areas such as financial aid, career planning and placement, registration or admissions. Advises students individually or in small group settings. </a:t>
            </a:r>
            <a:r>
              <a:rPr lang="en-US" sz="3200" dirty="0">
                <a:solidFill>
                  <a:srgbClr val="C00000"/>
                </a:solidFill>
              </a:rPr>
              <a:t>May have advising responsibilities in more than one area </a:t>
            </a:r>
            <a:r>
              <a:rPr lang="en-US" sz="3200" dirty="0"/>
              <a:t>or may have other related student services administrative duties. </a:t>
            </a:r>
          </a:p>
          <a:p>
            <a:pPr marL="0" indent="0">
              <a:buFont typeface="Arial" panose="020B0604020202020204" pitchFamily="34" charset="0"/>
              <a:buNone/>
            </a:pPr>
            <a:endParaRPr lang="en-US" sz="2900" dirty="0"/>
          </a:p>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3828556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Academic Advisor I – After Implementation</a:t>
            </a:r>
          </a:p>
        </p:txBody>
      </p:sp>
      <p:pic>
        <p:nvPicPr>
          <p:cNvPr id="5" name="Picture 4"/>
          <p:cNvPicPr>
            <a:picLocks noChangeAspect="1"/>
          </p:cNvPicPr>
          <p:nvPr/>
        </p:nvPicPr>
        <p:blipFill rotWithShape="1">
          <a:blip r:embed="rId2"/>
          <a:srcRect l="74342" t="37689" r="8276" b="24251"/>
          <a:stretch/>
        </p:blipFill>
        <p:spPr>
          <a:xfrm>
            <a:off x="132333" y="1026694"/>
            <a:ext cx="13675320" cy="5614737"/>
          </a:xfrm>
          <a:prstGeom prst="rect">
            <a:avLst/>
          </a:prstGeom>
        </p:spPr>
      </p:pic>
    </p:spTree>
    <p:extLst>
      <p:ext uri="{BB962C8B-B14F-4D97-AF65-F5344CB8AC3E}">
        <p14:creationId xmlns:p14="http://schemas.microsoft.com/office/powerpoint/2010/main" val="1661083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370"/>
            <a:ext cx="10750420" cy="640936"/>
          </a:xfrm>
        </p:spPr>
        <p:txBody>
          <a:bodyPr>
            <a:normAutofit fontScale="90000"/>
          </a:bodyPr>
          <a:lstStyle/>
          <a:p>
            <a:r>
              <a:rPr lang="en-US" dirty="0"/>
              <a:t>Academic Advisor II – After Implementation</a:t>
            </a:r>
          </a:p>
        </p:txBody>
      </p:sp>
      <p:pic>
        <p:nvPicPr>
          <p:cNvPr id="4" name="Picture 3"/>
          <p:cNvPicPr>
            <a:picLocks noChangeAspect="1"/>
          </p:cNvPicPr>
          <p:nvPr/>
        </p:nvPicPr>
        <p:blipFill rotWithShape="1">
          <a:blip r:embed="rId2"/>
          <a:srcRect l="74329" t="26682" r="10321" b="26568"/>
          <a:stretch/>
        </p:blipFill>
        <p:spPr>
          <a:xfrm>
            <a:off x="879744" y="785888"/>
            <a:ext cx="10667331" cy="6091123"/>
          </a:xfrm>
          <a:prstGeom prst="rect">
            <a:avLst/>
          </a:prstGeom>
        </p:spPr>
      </p:pic>
      <p:sp>
        <p:nvSpPr>
          <p:cNvPr id="3" name="Rounded Rectangle 2"/>
          <p:cNvSpPr/>
          <p:nvPr/>
        </p:nvSpPr>
        <p:spPr>
          <a:xfrm>
            <a:off x="756976" y="4318207"/>
            <a:ext cx="10720921" cy="107364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419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Locksmith – Today</a:t>
            </a:r>
          </a:p>
        </p:txBody>
      </p:sp>
      <p:sp>
        <p:nvSpPr>
          <p:cNvPr id="9" name="Content Placeholder 3"/>
          <p:cNvSpPr>
            <a:spLocks noGrp="1"/>
          </p:cNvSpPr>
          <p:nvPr>
            <p:ph sz="half" idx="1"/>
          </p:nvPr>
        </p:nvSpPr>
        <p:spPr>
          <a:xfrm>
            <a:off x="933855" y="943583"/>
            <a:ext cx="10544783" cy="5544766"/>
          </a:xfrm>
          <a:prstGeom prst="roundRect">
            <a:avLst/>
          </a:prstGeom>
          <a:ln w="76200"/>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lgn="ctr">
              <a:buNone/>
            </a:pPr>
            <a:r>
              <a:rPr lang="en-US" sz="3200" b="1" dirty="0">
                <a:solidFill>
                  <a:srgbClr val="C00000"/>
                </a:solidFill>
              </a:rPr>
              <a:t>Locksmith</a:t>
            </a:r>
          </a:p>
          <a:p>
            <a:pPr marL="0" indent="0" algn="ctr">
              <a:buNone/>
            </a:pPr>
            <a:r>
              <a:rPr lang="en-US" dirty="0">
                <a:solidFill>
                  <a:srgbClr val="C00000"/>
                </a:solidFill>
              </a:rPr>
              <a:t>Job Summary </a:t>
            </a:r>
          </a:p>
          <a:p>
            <a:pPr marL="0" indent="0">
              <a:buNone/>
            </a:pPr>
            <a:r>
              <a:rPr lang="en-US" dirty="0"/>
              <a:t>Employees in positions at this level work under close progressing to limited supervision, and through training, self-education and on-the-job experience progress towards mastery of locksmith trade knowledge and skills for the full range of locks and security systems for which the employee will be responsible. Employees apply knowledge of provisions of the Americans with Disabilities Act and applicable fire and safety codes to ensure that locks, doors and security systems comply with these regulations.  Positions install, repair, replace, re-key, and adjust mechanical and electrical locks and electronic access control systems, and fabricate and install related door components and hardware. </a:t>
            </a:r>
          </a:p>
        </p:txBody>
      </p:sp>
    </p:spTree>
    <p:extLst>
      <p:ext uri="{BB962C8B-B14F-4D97-AF65-F5344CB8AC3E}">
        <p14:creationId xmlns:p14="http://schemas.microsoft.com/office/powerpoint/2010/main" val="2147576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Locksmith – After Implementation</a:t>
            </a:r>
          </a:p>
        </p:txBody>
      </p:sp>
      <p:pic>
        <p:nvPicPr>
          <p:cNvPr id="6" name="Picture 5"/>
          <p:cNvPicPr>
            <a:picLocks noChangeAspect="1"/>
          </p:cNvPicPr>
          <p:nvPr/>
        </p:nvPicPr>
        <p:blipFill>
          <a:blip r:embed="rId2"/>
          <a:stretch>
            <a:fillRect/>
          </a:stretch>
        </p:blipFill>
        <p:spPr>
          <a:xfrm>
            <a:off x="37808" y="803306"/>
            <a:ext cx="12116383" cy="6006207"/>
          </a:xfrm>
          <a:prstGeom prst="rect">
            <a:avLst/>
          </a:prstGeom>
        </p:spPr>
      </p:pic>
    </p:spTree>
    <p:extLst>
      <p:ext uri="{BB962C8B-B14F-4D97-AF65-F5344CB8AC3E}">
        <p14:creationId xmlns:p14="http://schemas.microsoft.com/office/powerpoint/2010/main" val="219091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Administrative Program Specialist – Today </a:t>
            </a:r>
          </a:p>
        </p:txBody>
      </p:sp>
      <p:sp>
        <p:nvSpPr>
          <p:cNvPr id="4" name="Content Placeholder 3"/>
          <p:cNvSpPr txBox="1">
            <a:spLocks/>
          </p:cNvSpPr>
          <p:nvPr/>
        </p:nvSpPr>
        <p:spPr>
          <a:xfrm>
            <a:off x="702733" y="904672"/>
            <a:ext cx="10786533" cy="5535039"/>
          </a:xfrm>
          <a:prstGeom prst="roundRect">
            <a:avLst/>
          </a:prstGeom>
          <a:ln w="76200" cap="flat" cmpd="sng" algn="ctr">
            <a:solidFill>
              <a:schemeClr val="accent1"/>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US" sz="3300" dirty="0">
                <a:solidFill>
                  <a:srgbClr val="C00000"/>
                </a:solidFill>
              </a:rPr>
              <a:t>Job Summary </a:t>
            </a:r>
          </a:p>
          <a:p>
            <a:pPr marL="0" indent="0">
              <a:buNone/>
            </a:pPr>
            <a:r>
              <a:rPr lang="en-US" sz="2600" dirty="0"/>
              <a:t>Provides specialized services associated in managing daily administrative activities in a variety of areas including instructional and research </a:t>
            </a:r>
            <a:r>
              <a:rPr lang="en-US" sz="2600" dirty="0" smtClean="0"/>
              <a:t>areas.  Have </a:t>
            </a:r>
            <a:r>
              <a:rPr lang="en-US" sz="2600" dirty="0"/>
              <a:t>greater responsibility and independence of action than the support focus provided by an administrative </a:t>
            </a:r>
            <a:r>
              <a:rPr lang="en-US" sz="2600" dirty="0" smtClean="0"/>
              <a:t>specialist. Work </a:t>
            </a:r>
            <a:r>
              <a:rPr lang="en-US" sz="2600" dirty="0"/>
              <a:t>can be distinguished from a program manager in that the area is not typically recognized as a free standing </a:t>
            </a:r>
            <a:r>
              <a:rPr lang="en-US" sz="2600" dirty="0" smtClean="0"/>
              <a:t>activity.</a:t>
            </a:r>
            <a:endParaRPr lang="en-US" sz="2600" dirty="0"/>
          </a:p>
          <a:p>
            <a:pPr marL="0" indent="0">
              <a:buNone/>
            </a:pPr>
            <a:r>
              <a:rPr lang="en-US" sz="2600" dirty="0"/>
              <a:t>May be similar to an administrative officer, but may have less direct control of policy development and are often in units smaller than the usual size of a school, college, or administrative </a:t>
            </a:r>
            <a:r>
              <a:rPr lang="en-US" sz="2600" dirty="0" smtClean="0"/>
              <a:t>division.</a:t>
            </a:r>
            <a:endParaRPr lang="en-US" sz="2600" dirty="0"/>
          </a:p>
          <a:p>
            <a:pPr marL="0" indent="0">
              <a:buNone/>
            </a:pPr>
            <a:r>
              <a:rPr lang="en-US" sz="2600" dirty="0"/>
              <a:t>Often have expertise in the discipline area which directly affects their ability to perform their </a:t>
            </a:r>
            <a:r>
              <a:rPr lang="en-US" sz="2600" dirty="0" smtClean="0"/>
              <a:t>job.</a:t>
            </a:r>
            <a:endParaRPr lang="en-US" sz="2600" dirty="0"/>
          </a:p>
          <a:p>
            <a:endParaRPr lang="en-US" sz="2900" dirty="0"/>
          </a:p>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2862811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t>Possibilities After Implementation</a:t>
            </a:r>
          </a:p>
        </p:txBody>
      </p:sp>
      <p:sp>
        <p:nvSpPr>
          <p:cNvPr id="7" name="Content Placeholder 6"/>
          <p:cNvSpPr>
            <a:spLocks noGrp="1"/>
          </p:cNvSpPr>
          <p:nvPr>
            <p:ph sz="half" idx="1"/>
          </p:nvPr>
        </p:nvSpPr>
        <p:spPr/>
        <p:txBody>
          <a:bodyPr>
            <a:normAutofit/>
          </a:bodyPr>
          <a:lstStyle/>
          <a:p>
            <a:r>
              <a:rPr lang="en-US" dirty="0">
                <a:solidFill>
                  <a:srgbClr val="C00000"/>
                </a:solidFill>
              </a:rPr>
              <a:t>Administrative Specialist I	</a:t>
            </a:r>
          </a:p>
          <a:p>
            <a:r>
              <a:rPr lang="en-US" dirty="0">
                <a:solidFill>
                  <a:srgbClr val="C00000"/>
                </a:solidFill>
              </a:rPr>
              <a:t>Administrative Specialist II</a:t>
            </a:r>
          </a:p>
          <a:p>
            <a:r>
              <a:rPr lang="en-US" dirty="0">
                <a:solidFill>
                  <a:srgbClr val="C00000"/>
                </a:solidFill>
              </a:rPr>
              <a:t>Contract Administrator</a:t>
            </a:r>
          </a:p>
          <a:p>
            <a:r>
              <a:rPr lang="en-US" dirty="0">
                <a:solidFill>
                  <a:srgbClr val="C00000"/>
                </a:solidFill>
              </a:rPr>
              <a:t>Department Administrator</a:t>
            </a:r>
          </a:p>
          <a:p>
            <a:r>
              <a:rPr lang="en-US" dirty="0">
                <a:solidFill>
                  <a:srgbClr val="C00000"/>
                </a:solidFill>
              </a:rPr>
              <a:t>Executive Assistant I	</a:t>
            </a:r>
          </a:p>
          <a:p>
            <a:r>
              <a:rPr lang="en-US" dirty="0">
                <a:solidFill>
                  <a:srgbClr val="C00000"/>
                </a:solidFill>
              </a:rPr>
              <a:t>Executive Assistant II		</a:t>
            </a:r>
          </a:p>
          <a:p>
            <a:r>
              <a:rPr lang="en-US" dirty="0">
                <a:solidFill>
                  <a:srgbClr val="C00000"/>
                </a:solidFill>
              </a:rPr>
              <a:t>Learning Manager</a:t>
            </a:r>
          </a:p>
          <a:p>
            <a:r>
              <a:rPr lang="en-US" dirty="0">
                <a:solidFill>
                  <a:srgbClr val="C00000"/>
                </a:solidFill>
              </a:rPr>
              <a:t>Instructional Administrator</a:t>
            </a:r>
          </a:p>
        </p:txBody>
      </p:sp>
      <p:sp>
        <p:nvSpPr>
          <p:cNvPr id="4" name="Content Placeholder 3"/>
          <p:cNvSpPr>
            <a:spLocks noGrp="1"/>
          </p:cNvSpPr>
          <p:nvPr>
            <p:ph sz="half" idx="2"/>
          </p:nvPr>
        </p:nvSpPr>
        <p:spPr/>
        <p:txBody>
          <a:bodyPr/>
          <a:lstStyle/>
          <a:p>
            <a:r>
              <a:rPr lang="en-US" dirty="0">
                <a:solidFill>
                  <a:srgbClr val="C00000"/>
                </a:solidFill>
              </a:rPr>
              <a:t>Project Manager I</a:t>
            </a:r>
          </a:p>
          <a:p>
            <a:r>
              <a:rPr lang="en-US" dirty="0">
                <a:solidFill>
                  <a:srgbClr val="C00000"/>
                </a:solidFill>
              </a:rPr>
              <a:t>Project Manager II</a:t>
            </a:r>
          </a:p>
          <a:p>
            <a:r>
              <a:rPr lang="en-US" dirty="0">
                <a:solidFill>
                  <a:srgbClr val="C00000"/>
                </a:solidFill>
              </a:rPr>
              <a:t>Project Manager III</a:t>
            </a:r>
          </a:p>
          <a:p>
            <a:r>
              <a:rPr lang="en-US" dirty="0">
                <a:solidFill>
                  <a:srgbClr val="C00000"/>
                </a:solidFill>
              </a:rPr>
              <a:t>Training Facilitator</a:t>
            </a:r>
          </a:p>
          <a:p>
            <a:r>
              <a:rPr lang="en-US" dirty="0">
                <a:solidFill>
                  <a:srgbClr val="C00000"/>
                </a:solidFill>
              </a:rPr>
              <a:t>Training and Organizational Specialist I</a:t>
            </a:r>
          </a:p>
          <a:p>
            <a:r>
              <a:rPr lang="en-US" dirty="0">
                <a:solidFill>
                  <a:srgbClr val="C00000"/>
                </a:solidFill>
              </a:rPr>
              <a:t>Training and Organizational Specialist II</a:t>
            </a:r>
          </a:p>
          <a:p>
            <a:r>
              <a:rPr lang="en-US" dirty="0">
                <a:solidFill>
                  <a:srgbClr val="C00000"/>
                </a:solidFill>
              </a:rPr>
              <a:t>Wellness Program Manager	</a:t>
            </a:r>
          </a:p>
          <a:p>
            <a:endParaRPr lang="en-US" dirty="0"/>
          </a:p>
        </p:txBody>
      </p:sp>
    </p:spTree>
    <p:extLst>
      <p:ext uri="{BB962C8B-B14F-4D97-AF65-F5344CB8AC3E}">
        <p14:creationId xmlns:p14="http://schemas.microsoft.com/office/powerpoint/2010/main" val="233230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Agenda</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2400" dirty="0">
                <a:latin typeface="Arial" panose="020B0604020202020204" pitchFamily="34" charset="0"/>
                <a:cs typeface="Arial" panose="020B0604020202020204" pitchFamily="34" charset="0"/>
              </a:rPr>
              <a:t>01 | </a:t>
            </a:r>
            <a:r>
              <a:rPr lang="en-US" sz="2400" dirty="0"/>
              <a:t>OVERVIEW AND MAPPING UPDATE</a:t>
            </a:r>
          </a:p>
          <a:p>
            <a:pPr marL="0" indent="0">
              <a:buNone/>
            </a:pPr>
            <a:r>
              <a:rPr lang="en-US" sz="2400" dirty="0">
                <a:latin typeface="Arial" panose="020B0604020202020204" pitchFamily="34" charset="0"/>
                <a:cs typeface="Arial" panose="020B0604020202020204" pitchFamily="34" charset="0"/>
              </a:rPr>
              <a:t>02 | STANDARD JOB DESCRIPTION LIBRARY</a:t>
            </a:r>
          </a:p>
          <a:p>
            <a:pPr marL="0" indent="0">
              <a:buNone/>
            </a:pPr>
            <a:r>
              <a:rPr lang="en-US" sz="2400" b="1" dirty="0">
                <a:solidFill>
                  <a:srgbClr val="C00000"/>
                </a:solidFill>
                <a:latin typeface="Arial" panose="020B0604020202020204" pitchFamily="34" charset="0"/>
                <a:cs typeface="Arial" panose="020B0604020202020204" pitchFamily="34" charset="0"/>
              </a:rPr>
              <a:t>03 | </a:t>
            </a:r>
            <a:r>
              <a:rPr lang="en-US" sz="2400" b="1" dirty="0">
                <a:solidFill>
                  <a:srgbClr val="C00000"/>
                </a:solidFill>
                <a:cs typeface="Arial"/>
              </a:rPr>
              <a:t>PROGRESSION &amp; PROMOTION</a:t>
            </a:r>
          </a:p>
          <a:p>
            <a:pPr marL="0" indent="0">
              <a:buNone/>
            </a:pPr>
            <a:r>
              <a:rPr lang="en-US" sz="2400" dirty="0">
                <a:latin typeface="Arial"/>
                <a:cs typeface="Arial"/>
              </a:rPr>
              <a:t>04 | </a:t>
            </a:r>
            <a:r>
              <a:rPr lang="en-US" sz="2400" dirty="0">
                <a:latin typeface="Arial" panose="020B0604020202020204" pitchFamily="34" charset="0"/>
                <a:cs typeface="Arial" panose="020B0604020202020204" pitchFamily="34" charset="0"/>
              </a:rPr>
              <a:t>BUSINESS TITLES</a:t>
            </a:r>
          </a:p>
          <a:p>
            <a:pPr marL="0" indent="0">
              <a:buNone/>
            </a:pPr>
            <a:r>
              <a:rPr lang="en-US" sz="2400" dirty="0">
                <a:latin typeface="Arial" panose="020B0604020202020204" pitchFamily="34" charset="0"/>
                <a:cs typeface="Arial" panose="020B0604020202020204" pitchFamily="34" charset="0"/>
              </a:rPr>
              <a:t>05 | All-CAMPUS FORUMS</a:t>
            </a:r>
          </a:p>
        </p:txBody>
      </p:sp>
    </p:spTree>
    <p:extLst>
      <p:ext uri="{BB962C8B-B14F-4D97-AF65-F5344CB8AC3E}">
        <p14:creationId xmlns:p14="http://schemas.microsoft.com/office/powerpoint/2010/main" val="1576546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9FAB4696-679B-1A46-B9F7-8BB7C9FDB9A0}"/>
              </a:ext>
            </a:extLst>
          </p:cNvPr>
          <p:cNvSpPr/>
          <p:nvPr/>
        </p:nvSpPr>
        <p:spPr>
          <a:xfrm>
            <a:off x="366785" y="5851042"/>
            <a:ext cx="3443708" cy="581580"/>
          </a:xfrm>
          <a:prstGeom prst="rect">
            <a:avLst/>
          </a:prstGeom>
          <a:solidFill>
            <a:schemeClr val="tx1">
              <a:lumMod val="50000"/>
              <a:lumOff val="50000"/>
            </a:schemeClr>
          </a:solidFill>
          <a:ln w="28575">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bg1"/>
                </a:solidFill>
                <a:latin typeface="Arial" panose="020B0604020202020204" pitchFamily="34" charset="0"/>
                <a:cs typeface="Arial" panose="020B0604020202020204" pitchFamily="34" charset="0"/>
              </a:rPr>
              <a:t>Salary Grade 4  – </a:t>
            </a:r>
          </a:p>
        </p:txBody>
      </p:sp>
      <p:sp>
        <p:nvSpPr>
          <p:cNvPr id="4" name="Rectangle 3"/>
          <p:cNvSpPr/>
          <p:nvPr/>
        </p:nvSpPr>
        <p:spPr>
          <a:xfrm>
            <a:off x="3810493" y="5851042"/>
            <a:ext cx="5713888" cy="581580"/>
          </a:xfrm>
          <a:prstGeom prst="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b="1" dirty="0">
              <a:solidFill>
                <a:schemeClr val="tx1"/>
              </a:solidFill>
            </a:endParaRPr>
          </a:p>
        </p:txBody>
      </p:sp>
      <p:grpSp>
        <p:nvGrpSpPr>
          <p:cNvPr id="2" name="Group 1">
            <a:extLst>
              <a:ext uri="{FF2B5EF4-FFF2-40B4-BE49-F238E27FC236}">
                <a16:creationId xmlns:a16="http://schemas.microsoft.com/office/drawing/2014/main" id="{BAB327AE-DD00-9F49-82FB-B27F3B51EC97}"/>
              </a:ext>
            </a:extLst>
          </p:cNvPr>
          <p:cNvGrpSpPr/>
          <p:nvPr/>
        </p:nvGrpSpPr>
        <p:grpSpPr>
          <a:xfrm>
            <a:off x="1061883" y="2876612"/>
            <a:ext cx="9289891" cy="1616909"/>
            <a:chOff x="1034429" y="2898743"/>
            <a:chExt cx="9289891" cy="1616909"/>
          </a:xfrm>
        </p:grpSpPr>
        <p:sp>
          <p:nvSpPr>
            <p:cNvPr id="39" name="Rectangle 38">
              <a:extLst>
                <a:ext uri="{FF2B5EF4-FFF2-40B4-BE49-F238E27FC236}">
                  <a16:creationId xmlns:a16="http://schemas.microsoft.com/office/drawing/2014/main" id="{48D0B43C-9E2B-A840-ABEA-7FAF4440FC80}"/>
                </a:ext>
              </a:extLst>
            </p:cNvPr>
            <p:cNvSpPr/>
            <p:nvPr/>
          </p:nvSpPr>
          <p:spPr>
            <a:xfrm>
              <a:off x="1034429" y="3926439"/>
              <a:ext cx="3821139" cy="587828"/>
            </a:xfrm>
            <a:prstGeom prst="rect">
              <a:avLst/>
            </a:prstGeom>
            <a:solidFill>
              <a:schemeClr val="tx1">
                <a:lumMod val="50000"/>
                <a:lumOff val="50000"/>
              </a:schemeClr>
            </a:solidFill>
            <a:ln w="28575">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bg1"/>
                  </a:solidFill>
                  <a:latin typeface="Arial" panose="020B0604020202020204" pitchFamily="34" charset="0"/>
                  <a:cs typeface="Arial" panose="020B0604020202020204" pitchFamily="34" charset="0"/>
                </a:rPr>
                <a:t>   Salary Grade 5  – </a:t>
              </a:r>
            </a:p>
          </p:txBody>
        </p:sp>
        <p:sp>
          <p:nvSpPr>
            <p:cNvPr id="5" name="Rectangle 4"/>
            <p:cNvSpPr/>
            <p:nvPr/>
          </p:nvSpPr>
          <p:spPr>
            <a:xfrm>
              <a:off x="4877491" y="3927824"/>
              <a:ext cx="5446829" cy="587828"/>
            </a:xfrm>
            <a:prstGeom prst="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b="1" dirty="0">
                <a:solidFill>
                  <a:schemeClr val="tx1"/>
                </a:solidFill>
              </a:endParaRPr>
            </a:p>
          </p:txBody>
        </p:sp>
        <p:sp>
          <p:nvSpPr>
            <p:cNvPr id="12" name="Rectangle 11"/>
            <p:cNvSpPr/>
            <p:nvPr/>
          </p:nvSpPr>
          <p:spPr>
            <a:xfrm flipH="1">
              <a:off x="4855569" y="3925004"/>
              <a:ext cx="878642" cy="579816"/>
            </a:xfrm>
            <a:prstGeom prst="rect">
              <a:avLst/>
            </a:prstGeom>
            <a:solidFill>
              <a:srgbClr val="C00000">
                <a:alpha val="3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ular Callout 12"/>
            <p:cNvSpPr/>
            <p:nvPr/>
          </p:nvSpPr>
          <p:spPr>
            <a:xfrm>
              <a:off x="4375045" y="2898743"/>
              <a:ext cx="2430954" cy="757510"/>
            </a:xfrm>
            <a:prstGeom prst="wedgeRectCallout">
              <a:avLst>
                <a:gd name="adj1" fmla="val 4353"/>
                <a:gd name="adj2" fmla="val 114834"/>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Promotion After Year 2</a:t>
              </a:r>
            </a:p>
          </p:txBody>
        </p:sp>
        <p:sp>
          <p:nvSpPr>
            <p:cNvPr id="15" name="TextBox 14"/>
            <p:cNvSpPr txBox="1"/>
            <p:nvPr/>
          </p:nvSpPr>
          <p:spPr>
            <a:xfrm>
              <a:off x="4877492" y="4041217"/>
              <a:ext cx="98191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2</a:t>
              </a:r>
            </a:p>
          </p:txBody>
        </p:sp>
        <p:sp>
          <p:nvSpPr>
            <p:cNvPr id="29" name="TextBox 28"/>
            <p:cNvSpPr txBox="1"/>
            <p:nvPr/>
          </p:nvSpPr>
          <p:spPr>
            <a:xfrm>
              <a:off x="5914711" y="4038611"/>
              <a:ext cx="91952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3</a:t>
              </a:r>
            </a:p>
          </p:txBody>
        </p:sp>
        <p:sp>
          <p:nvSpPr>
            <p:cNvPr id="30" name="TextBox 29"/>
            <p:cNvSpPr txBox="1"/>
            <p:nvPr/>
          </p:nvSpPr>
          <p:spPr>
            <a:xfrm>
              <a:off x="7014739" y="4030246"/>
              <a:ext cx="84110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4</a:t>
              </a:r>
            </a:p>
          </p:txBody>
        </p:sp>
        <p:sp>
          <p:nvSpPr>
            <p:cNvPr id="43" name="TextBox 42">
              <a:extLst>
                <a:ext uri="{FF2B5EF4-FFF2-40B4-BE49-F238E27FC236}">
                  <a16:creationId xmlns:a16="http://schemas.microsoft.com/office/drawing/2014/main" id="{BA594F4D-01AC-484D-9E10-5E63E97B4371}"/>
                </a:ext>
              </a:extLst>
            </p:cNvPr>
            <p:cNvSpPr txBox="1"/>
            <p:nvPr/>
          </p:nvSpPr>
          <p:spPr>
            <a:xfrm>
              <a:off x="8060777" y="4022220"/>
              <a:ext cx="92473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5</a:t>
              </a:r>
            </a:p>
          </p:txBody>
        </p:sp>
        <p:sp>
          <p:nvSpPr>
            <p:cNvPr id="44" name="TextBox 43">
              <a:extLst>
                <a:ext uri="{FF2B5EF4-FFF2-40B4-BE49-F238E27FC236}">
                  <a16:creationId xmlns:a16="http://schemas.microsoft.com/office/drawing/2014/main" id="{8586FEE1-AD55-1646-BEDC-60B604313BFE}"/>
                </a:ext>
              </a:extLst>
            </p:cNvPr>
            <p:cNvSpPr txBox="1"/>
            <p:nvPr/>
          </p:nvSpPr>
          <p:spPr>
            <a:xfrm>
              <a:off x="9160805" y="4028556"/>
              <a:ext cx="98822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6</a:t>
              </a:r>
            </a:p>
          </p:txBody>
        </p:sp>
      </p:grpSp>
      <p:grpSp>
        <p:nvGrpSpPr>
          <p:cNvPr id="3" name="Group 2">
            <a:extLst>
              <a:ext uri="{FF2B5EF4-FFF2-40B4-BE49-F238E27FC236}">
                <a16:creationId xmlns:a16="http://schemas.microsoft.com/office/drawing/2014/main" id="{33521D13-DB30-7B41-8447-5E33BAED1EC0}"/>
              </a:ext>
            </a:extLst>
          </p:cNvPr>
          <p:cNvGrpSpPr/>
          <p:nvPr/>
        </p:nvGrpSpPr>
        <p:grpSpPr>
          <a:xfrm>
            <a:off x="2236573" y="1143475"/>
            <a:ext cx="9690932" cy="1617616"/>
            <a:chOff x="2236573" y="1143475"/>
            <a:chExt cx="9690932" cy="1617616"/>
          </a:xfrm>
        </p:grpSpPr>
        <p:sp>
          <p:nvSpPr>
            <p:cNvPr id="36" name="Rectangle 35">
              <a:extLst>
                <a:ext uri="{FF2B5EF4-FFF2-40B4-BE49-F238E27FC236}">
                  <a16:creationId xmlns:a16="http://schemas.microsoft.com/office/drawing/2014/main" id="{32CB7782-81FE-2547-9ED0-98AE915C611F}"/>
                </a:ext>
              </a:extLst>
            </p:cNvPr>
            <p:cNvSpPr/>
            <p:nvPr/>
          </p:nvSpPr>
          <p:spPr>
            <a:xfrm>
              <a:off x="2236573" y="2170443"/>
              <a:ext cx="4443005" cy="587828"/>
            </a:xfrm>
            <a:prstGeom prst="rect">
              <a:avLst/>
            </a:prstGeom>
            <a:solidFill>
              <a:schemeClr val="tx1">
                <a:lumMod val="50000"/>
                <a:lumOff val="50000"/>
              </a:schemeClr>
            </a:solidFill>
            <a:ln w="28575">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bg1"/>
                  </a:solidFill>
                  <a:latin typeface="Arial" panose="020B0604020202020204" pitchFamily="34" charset="0"/>
                  <a:cs typeface="Arial" panose="020B0604020202020204" pitchFamily="34" charset="0"/>
                </a:rPr>
                <a:t>        Salary Grade 6  –</a:t>
              </a:r>
            </a:p>
          </p:txBody>
        </p:sp>
        <p:sp>
          <p:nvSpPr>
            <p:cNvPr id="8" name="Rectangle 7"/>
            <p:cNvSpPr/>
            <p:nvPr/>
          </p:nvSpPr>
          <p:spPr>
            <a:xfrm>
              <a:off x="6679579" y="2173263"/>
              <a:ext cx="4930102" cy="587828"/>
            </a:xfrm>
            <a:prstGeom prst="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b="1" dirty="0">
                <a:solidFill>
                  <a:schemeClr val="tx1"/>
                </a:solidFill>
              </a:endParaRPr>
            </a:p>
          </p:txBody>
        </p:sp>
        <p:sp>
          <p:nvSpPr>
            <p:cNvPr id="46" name="Rectangle 45">
              <a:extLst>
                <a:ext uri="{FF2B5EF4-FFF2-40B4-BE49-F238E27FC236}">
                  <a16:creationId xmlns:a16="http://schemas.microsoft.com/office/drawing/2014/main" id="{C8FF6F05-71CD-B148-BA80-DD4AB9BFA992}"/>
                </a:ext>
              </a:extLst>
            </p:cNvPr>
            <p:cNvSpPr/>
            <p:nvPr/>
          </p:nvSpPr>
          <p:spPr>
            <a:xfrm flipH="1">
              <a:off x="10324320" y="2186073"/>
              <a:ext cx="769624" cy="572198"/>
            </a:xfrm>
            <a:prstGeom prst="rect">
              <a:avLst/>
            </a:prstGeom>
            <a:solidFill>
              <a:srgbClr val="C00000">
                <a:alpha val="3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CE5D678-05EC-6E45-ADAB-545C7F06C2BA}"/>
                </a:ext>
              </a:extLst>
            </p:cNvPr>
            <p:cNvSpPr txBox="1"/>
            <p:nvPr/>
          </p:nvSpPr>
          <p:spPr>
            <a:xfrm>
              <a:off x="10311349" y="2279691"/>
              <a:ext cx="856003" cy="369332"/>
            </a:xfrm>
            <a:prstGeom prst="rect">
              <a:avLst/>
            </a:prstGeom>
            <a:noFill/>
          </p:spPr>
          <p:txBody>
            <a:bodyPr wrap="square" rtlCol="0">
              <a:spAutoFit/>
            </a:bodyPr>
            <a:lstStyle/>
            <a:p>
              <a:r>
                <a:rPr lang="en-US" dirty="0"/>
                <a:t>Year 7</a:t>
              </a:r>
            </a:p>
          </p:txBody>
        </p:sp>
        <p:sp>
          <p:nvSpPr>
            <p:cNvPr id="22" name="Rectangular Callout 21"/>
            <p:cNvSpPr/>
            <p:nvPr/>
          </p:nvSpPr>
          <p:spPr>
            <a:xfrm>
              <a:off x="9524381" y="1143475"/>
              <a:ext cx="2403124" cy="773029"/>
            </a:xfrm>
            <a:prstGeom prst="wedgeRectCallout">
              <a:avLst>
                <a:gd name="adj1" fmla="val 14724"/>
                <a:gd name="adj2" fmla="val 92886"/>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Promotion After Year 7</a:t>
              </a:r>
            </a:p>
          </p:txBody>
        </p:sp>
      </p:grpSp>
      <p:sp>
        <p:nvSpPr>
          <p:cNvPr id="48" name="Rectangle 47">
            <a:extLst>
              <a:ext uri="{FF2B5EF4-FFF2-40B4-BE49-F238E27FC236}">
                <a16:creationId xmlns:a16="http://schemas.microsoft.com/office/drawing/2014/main" id="{555E1A13-7C3D-5A4D-A256-3CA25D4896E7}"/>
              </a:ext>
            </a:extLst>
          </p:cNvPr>
          <p:cNvSpPr/>
          <p:nvPr/>
        </p:nvSpPr>
        <p:spPr>
          <a:xfrm flipH="1">
            <a:off x="3822154" y="5852806"/>
            <a:ext cx="878642" cy="579816"/>
          </a:xfrm>
          <a:prstGeom prst="rect">
            <a:avLst/>
          </a:prstGeom>
          <a:solidFill>
            <a:srgbClr val="C00000">
              <a:alpha val="3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3EAE782-53D0-F44E-8D99-5DA8C50717AC}"/>
              </a:ext>
            </a:extLst>
          </p:cNvPr>
          <p:cNvSpPr txBox="1"/>
          <p:nvPr/>
        </p:nvSpPr>
        <p:spPr>
          <a:xfrm>
            <a:off x="3837690" y="5975393"/>
            <a:ext cx="8475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1</a:t>
            </a:r>
          </a:p>
        </p:txBody>
      </p:sp>
      <p:sp>
        <p:nvSpPr>
          <p:cNvPr id="16" name="TextBox 15">
            <a:extLst>
              <a:ext uri="{FF2B5EF4-FFF2-40B4-BE49-F238E27FC236}">
                <a16:creationId xmlns:a16="http://schemas.microsoft.com/office/drawing/2014/main" id="{95FA083F-D1A4-E447-8602-3116A265BC9C}"/>
              </a:ext>
            </a:extLst>
          </p:cNvPr>
          <p:cNvSpPr txBox="1"/>
          <p:nvPr/>
        </p:nvSpPr>
        <p:spPr>
          <a:xfrm>
            <a:off x="-1050878" y="3289110"/>
            <a:ext cx="184731" cy="369332"/>
          </a:xfrm>
          <a:prstGeom prst="rect">
            <a:avLst/>
          </a:prstGeom>
          <a:noFill/>
        </p:spPr>
        <p:txBody>
          <a:bodyPr wrap="none" rtlCol="0">
            <a:spAutoFit/>
          </a:bodyPr>
          <a:lstStyle/>
          <a:p>
            <a:endParaRPr lang="en-US" dirty="0"/>
          </a:p>
        </p:txBody>
      </p:sp>
      <p:sp>
        <p:nvSpPr>
          <p:cNvPr id="11" name="Rectangular Callout 10"/>
          <p:cNvSpPr/>
          <p:nvPr/>
        </p:nvSpPr>
        <p:spPr>
          <a:xfrm>
            <a:off x="3544594" y="4935057"/>
            <a:ext cx="1371810" cy="673954"/>
          </a:xfrm>
          <a:prstGeom prst="wedgeRectCallout">
            <a:avLst>
              <a:gd name="adj1" fmla="val -27480"/>
              <a:gd name="adj2" fmla="val 102111"/>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Hire</a:t>
            </a:r>
          </a:p>
        </p:txBody>
      </p:sp>
      <p:sp>
        <p:nvSpPr>
          <p:cNvPr id="6" name="TextBox 5">
            <a:extLst>
              <a:ext uri="{FF2B5EF4-FFF2-40B4-BE49-F238E27FC236}">
                <a16:creationId xmlns:a16="http://schemas.microsoft.com/office/drawing/2014/main" id="{A5209DC4-CD49-4B4B-9875-8046374AC0BD}"/>
              </a:ext>
            </a:extLst>
          </p:cNvPr>
          <p:cNvSpPr txBox="1"/>
          <p:nvPr/>
        </p:nvSpPr>
        <p:spPr>
          <a:xfrm>
            <a:off x="4883022" y="2136010"/>
            <a:ext cx="1277974" cy="646331"/>
          </a:xfrm>
          <a:prstGeom prst="rect">
            <a:avLst/>
          </a:prstGeom>
          <a:noFill/>
        </p:spPr>
        <p:txBody>
          <a:bodyPr wrap="square" rtlCol="0">
            <a:spAutoFit/>
          </a:bodyPr>
          <a:lstStyle/>
          <a:p>
            <a:r>
              <a:rPr lang="en-US" dirty="0">
                <a:solidFill>
                  <a:schemeClr val="bg1"/>
                </a:solidFill>
              </a:rPr>
              <a:t>Advanced/</a:t>
            </a:r>
          </a:p>
          <a:p>
            <a:r>
              <a:rPr lang="en-US" dirty="0">
                <a:solidFill>
                  <a:schemeClr val="bg1"/>
                </a:solidFill>
              </a:rPr>
              <a:t>Senior</a:t>
            </a:r>
          </a:p>
        </p:txBody>
      </p:sp>
      <p:sp>
        <p:nvSpPr>
          <p:cNvPr id="27" name="TextBox 26">
            <a:extLst>
              <a:ext uri="{FF2B5EF4-FFF2-40B4-BE49-F238E27FC236}">
                <a16:creationId xmlns:a16="http://schemas.microsoft.com/office/drawing/2014/main" id="{8091528B-5199-FD41-9B7C-0B1C70B5BCC8}"/>
              </a:ext>
            </a:extLst>
          </p:cNvPr>
          <p:cNvSpPr txBox="1"/>
          <p:nvPr/>
        </p:nvSpPr>
        <p:spPr>
          <a:xfrm>
            <a:off x="3372726" y="3886648"/>
            <a:ext cx="1277974" cy="646331"/>
          </a:xfrm>
          <a:prstGeom prst="rect">
            <a:avLst/>
          </a:prstGeom>
          <a:noFill/>
        </p:spPr>
        <p:txBody>
          <a:bodyPr wrap="square" rtlCol="0">
            <a:spAutoFit/>
          </a:bodyPr>
          <a:lstStyle/>
          <a:p>
            <a:r>
              <a:rPr lang="en-US" dirty="0">
                <a:solidFill>
                  <a:schemeClr val="bg1"/>
                </a:solidFill>
              </a:rPr>
              <a:t>Objective/</a:t>
            </a:r>
          </a:p>
          <a:p>
            <a:r>
              <a:rPr lang="en-US" dirty="0">
                <a:solidFill>
                  <a:schemeClr val="bg1"/>
                </a:solidFill>
              </a:rPr>
              <a:t>No Prefix</a:t>
            </a:r>
          </a:p>
        </p:txBody>
      </p:sp>
      <p:sp>
        <p:nvSpPr>
          <p:cNvPr id="28" name="TextBox 27">
            <a:extLst>
              <a:ext uri="{FF2B5EF4-FFF2-40B4-BE49-F238E27FC236}">
                <a16:creationId xmlns:a16="http://schemas.microsoft.com/office/drawing/2014/main" id="{8713C9E6-2B9C-044D-B0BD-B08DFE9B5584}"/>
              </a:ext>
            </a:extLst>
          </p:cNvPr>
          <p:cNvSpPr txBox="1"/>
          <p:nvPr/>
        </p:nvSpPr>
        <p:spPr>
          <a:xfrm>
            <a:off x="2516982" y="5836893"/>
            <a:ext cx="1277974" cy="646331"/>
          </a:xfrm>
          <a:prstGeom prst="rect">
            <a:avLst/>
          </a:prstGeom>
          <a:noFill/>
        </p:spPr>
        <p:txBody>
          <a:bodyPr wrap="square" rtlCol="0">
            <a:spAutoFit/>
          </a:bodyPr>
          <a:lstStyle/>
          <a:p>
            <a:r>
              <a:rPr lang="en-US" dirty="0">
                <a:solidFill>
                  <a:schemeClr val="bg1"/>
                </a:solidFill>
              </a:rPr>
              <a:t>Entry/</a:t>
            </a:r>
          </a:p>
          <a:p>
            <a:r>
              <a:rPr lang="en-US" dirty="0">
                <a:solidFill>
                  <a:schemeClr val="bg1"/>
                </a:solidFill>
              </a:rPr>
              <a:t>Associate</a:t>
            </a:r>
          </a:p>
        </p:txBody>
      </p:sp>
      <p:sp>
        <p:nvSpPr>
          <p:cNvPr id="7" name="Title 6"/>
          <p:cNvSpPr>
            <a:spLocks noGrp="1"/>
          </p:cNvSpPr>
          <p:nvPr>
            <p:ph type="title"/>
          </p:nvPr>
        </p:nvSpPr>
        <p:spPr>
          <a:xfrm>
            <a:off x="903196" y="225593"/>
            <a:ext cx="10515600" cy="640936"/>
          </a:xfrm>
        </p:spPr>
        <p:txBody>
          <a:bodyPr>
            <a:normAutofit fontScale="90000"/>
          </a:bodyPr>
          <a:lstStyle/>
          <a:p>
            <a:r>
              <a:rPr lang="en-US" dirty="0"/>
              <a:t>Promotion and Progression - Today</a:t>
            </a:r>
          </a:p>
        </p:txBody>
      </p:sp>
    </p:spTree>
    <p:extLst>
      <p:ext uri="{BB962C8B-B14F-4D97-AF65-F5344CB8AC3E}">
        <p14:creationId xmlns:p14="http://schemas.microsoft.com/office/powerpoint/2010/main" val="249902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39CA383F-6DBA-A94F-963F-DF98672D69D8}"/>
              </a:ext>
            </a:extLst>
          </p:cNvPr>
          <p:cNvSpPr/>
          <p:nvPr/>
        </p:nvSpPr>
        <p:spPr>
          <a:xfrm>
            <a:off x="491058" y="3979565"/>
            <a:ext cx="2497930" cy="2432357"/>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8258" y="64532"/>
            <a:ext cx="11482251" cy="707886"/>
          </a:xfrm>
          <a:prstGeom prst="rect">
            <a:avLst/>
          </a:prstGeom>
          <a:noFill/>
        </p:spPr>
        <p:txBody>
          <a:bodyPr wrap="square" rtlCol="0">
            <a:spAutoFit/>
          </a:bodyPr>
          <a:lstStyle/>
          <a:p>
            <a:r>
              <a:rPr lang="en-US" sz="4000" b="1" dirty="0">
                <a:latin typeface="Arial" panose="020B0604020202020204" pitchFamily="34" charset="0"/>
                <a:ea typeface="+mj-ea"/>
                <a:cs typeface="Arial" panose="020B0604020202020204" pitchFamily="34" charset="0"/>
              </a:rPr>
              <a:t>After Implementation</a:t>
            </a:r>
          </a:p>
        </p:txBody>
      </p:sp>
      <p:sp>
        <p:nvSpPr>
          <p:cNvPr id="2" name="TextBox 1"/>
          <p:cNvSpPr txBox="1"/>
          <p:nvPr/>
        </p:nvSpPr>
        <p:spPr>
          <a:xfrm>
            <a:off x="3154356" y="1084110"/>
            <a:ext cx="8641404" cy="2739211"/>
          </a:xfrm>
          <a:prstGeom prst="rect">
            <a:avLst/>
          </a:prstGeom>
          <a:noFill/>
          <a:ln w="25400">
            <a:solidFill>
              <a:srgbClr val="C00000"/>
            </a:solidFill>
          </a:ln>
        </p:spPr>
        <p:txBody>
          <a:bodyPr wrap="square" rtlCol="0">
            <a:spAutoFit/>
          </a:bodyPr>
          <a:lstStyle/>
          <a:p>
            <a:r>
              <a:rPr lang="en-US" sz="3200" b="1" dirty="0">
                <a:latin typeface="Arial" panose="020B0604020202020204" pitchFamily="34" charset="0"/>
                <a:cs typeface="Arial" panose="020B0604020202020204" pitchFamily="34" charset="0"/>
              </a:rPr>
              <a:t>Promotion</a:t>
            </a:r>
          </a:p>
          <a:p>
            <a:pPr marL="457200" lvl="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Vertical advancement to a new job</a:t>
            </a: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Duties focused based on work performed</a:t>
            </a: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Market influenced</a:t>
            </a: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Internal salary alignment (parity)</a:t>
            </a: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Not based on time in seat</a:t>
            </a:r>
          </a:p>
        </p:txBody>
      </p:sp>
      <p:sp>
        <p:nvSpPr>
          <p:cNvPr id="6" name="Right Arrow 5">
            <a:extLst>
              <a:ext uri="{FF2B5EF4-FFF2-40B4-BE49-F238E27FC236}">
                <a16:creationId xmlns:a16="http://schemas.microsoft.com/office/drawing/2014/main" id="{4B637667-27F4-BB4F-95AE-B25F85DFFED5}"/>
              </a:ext>
            </a:extLst>
          </p:cNvPr>
          <p:cNvSpPr/>
          <p:nvPr/>
        </p:nvSpPr>
        <p:spPr>
          <a:xfrm rot="16200000">
            <a:off x="780444" y="1491591"/>
            <a:ext cx="1919157" cy="1883781"/>
          </a:xfrm>
          <a:prstGeom prst="rightArrow">
            <a:avLst/>
          </a:prstGeom>
          <a:solidFill>
            <a:srgbClr val="C00000">
              <a:alpha val="7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54356" y="3979567"/>
            <a:ext cx="8641404" cy="2739211"/>
          </a:xfrm>
          <a:prstGeom prst="rect">
            <a:avLst/>
          </a:prstGeom>
          <a:noFill/>
          <a:ln w="25400">
            <a:solidFill>
              <a:schemeClr val="tx1">
                <a:lumMod val="50000"/>
                <a:lumOff val="50000"/>
              </a:schemeClr>
            </a:solidFill>
          </a:ln>
        </p:spPr>
        <p:txBody>
          <a:bodyPr wrap="square" rtlCol="0">
            <a:spAutoFit/>
          </a:bodyPr>
          <a:lstStyle/>
          <a:p>
            <a:r>
              <a:rPr lang="en-US" sz="3200" b="1" dirty="0">
                <a:latin typeface="Arial" panose="020B0604020202020204" pitchFamily="34" charset="0"/>
                <a:cs typeface="Arial" panose="020B0604020202020204" pitchFamily="34" charset="0"/>
              </a:rPr>
              <a:t>Progression</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Horizontal advancement within the same job</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Performance driven within the same title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Market influenced</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Internal salary alignment (parity)</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Not based on time in seat</a:t>
            </a:r>
          </a:p>
        </p:txBody>
      </p:sp>
      <p:sp>
        <p:nvSpPr>
          <p:cNvPr id="10" name="Right Arrow 9">
            <a:extLst>
              <a:ext uri="{FF2B5EF4-FFF2-40B4-BE49-F238E27FC236}">
                <a16:creationId xmlns:a16="http://schemas.microsoft.com/office/drawing/2014/main" id="{DC0325C3-2556-7E4B-A70B-B8A2AC38B197}"/>
              </a:ext>
            </a:extLst>
          </p:cNvPr>
          <p:cNvSpPr/>
          <p:nvPr/>
        </p:nvSpPr>
        <p:spPr>
          <a:xfrm>
            <a:off x="798132" y="4253852"/>
            <a:ext cx="1919157" cy="1883781"/>
          </a:xfrm>
          <a:prstGeom prst="rightArrow">
            <a:avLst/>
          </a:prstGeom>
          <a:solidFill>
            <a:schemeClr val="tx1">
              <a:lumMod val="65000"/>
              <a:lumOff val="35000"/>
              <a:alpha val="79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ED4AA4F-E796-D348-8FEE-A0F30785F98D}"/>
              </a:ext>
            </a:extLst>
          </p:cNvPr>
          <p:cNvSpPr/>
          <p:nvPr/>
        </p:nvSpPr>
        <p:spPr>
          <a:xfrm>
            <a:off x="491058" y="1217304"/>
            <a:ext cx="2497930" cy="24323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83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Agenda</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2400" b="1" dirty="0">
                <a:solidFill>
                  <a:srgbClr val="C00000"/>
                </a:solidFill>
                <a:latin typeface="Arial" panose="020B0604020202020204" pitchFamily="34" charset="0"/>
                <a:cs typeface="Arial" panose="020B0604020202020204" pitchFamily="34" charset="0"/>
              </a:rPr>
              <a:t>01 | </a:t>
            </a:r>
            <a:r>
              <a:rPr lang="en-US" sz="2400" b="1" dirty="0">
                <a:solidFill>
                  <a:srgbClr val="C00000"/>
                </a:solidFill>
              </a:rPr>
              <a:t>OVERVIEW AND MAPPING UPDATE</a:t>
            </a:r>
          </a:p>
          <a:p>
            <a:pPr marL="0" indent="0">
              <a:buNone/>
            </a:pPr>
            <a:r>
              <a:rPr lang="en-US" sz="2400" dirty="0">
                <a:latin typeface="Arial" panose="020B0604020202020204" pitchFamily="34" charset="0"/>
                <a:cs typeface="Arial" panose="020B0604020202020204" pitchFamily="34" charset="0"/>
              </a:rPr>
              <a:t>02 | STANDARD JOB DESCRIPTION LIBRARY</a:t>
            </a:r>
          </a:p>
          <a:p>
            <a:pPr marL="0" indent="0">
              <a:buNone/>
            </a:pPr>
            <a:r>
              <a:rPr lang="en-US" sz="2400" dirty="0">
                <a:latin typeface="Arial" panose="020B0604020202020204" pitchFamily="34" charset="0"/>
                <a:cs typeface="Arial" panose="020B0604020202020204" pitchFamily="34" charset="0"/>
              </a:rPr>
              <a:t>03 | </a:t>
            </a:r>
            <a:r>
              <a:rPr lang="en-US" sz="2400" dirty="0">
                <a:cs typeface="Arial"/>
              </a:rPr>
              <a:t>PROGRESSION &amp; PROMOTION</a:t>
            </a:r>
          </a:p>
          <a:p>
            <a:pPr marL="0" indent="0">
              <a:buNone/>
            </a:pPr>
            <a:r>
              <a:rPr lang="en-US" sz="2400" dirty="0">
                <a:latin typeface="Arial"/>
                <a:cs typeface="Arial"/>
              </a:rPr>
              <a:t>04 | </a:t>
            </a:r>
            <a:r>
              <a:rPr lang="en-US" sz="2400" dirty="0">
                <a:latin typeface="Arial" panose="020B0604020202020204" pitchFamily="34" charset="0"/>
                <a:cs typeface="Arial" panose="020B0604020202020204" pitchFamily="34" charset="0"/>
              </a:rPr>
              <a:t>BUSINESS TITLES</a:t>
            </a:r>
          </a:p>
          <a:p>
            <a:pPr marL="0" indent="0">
              <a:buNone/>
            </a:pPr>
            <a:r>
              <a:rPr lang="en-US" sz="2400" dirty="0">
                <a:latin typeface="Arial" panose="020B0604020202020204" pitchFamily="34" charset="0"/>
                <a:cs typeface="Arial" panose="020B0604020202020204" pitchFamily="34" charset="0"/>
              </a:rPr>
              <a:t>05 | All-CAMPUS FORUMS</a:t>
            </a:r>
          </a:p>
        </p:txBody>
      </p:sp>
    </p:spTree>
    <p:extLst>
      <p:ext uri="{BB962C8B-B14F-4D97-AF65-F5344CB8AC3E}">
        <p14:creationId xmlns:p14="http://schemas.microsoft.com/office/powerpoint/2010/main" val="1116160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Level/Grade and Range</a:t>
            </a:r>
          </a:p>
        </p:txBody>
      </p:sp>
      <p:sp>
        <p:nvSpPr>
          <p:cNvPr id="3" name="Content Placeholder 2"/>
          <p:cNvSpPr>
            <a:spLocks noGrp="1"/>
          </p:cNvSpPr>
          <p:nvPr>
            <p:ph idx="1"/>
          </p:nvPr>
        </p:nvSpPr>
        <p:spPr>
          <a:xfrm>
            <a:off x="7020556" y="1585314"/>
            <a:ext cx="4997273" cy="651855"/>
          </a:xfrm>
        </p:spPr>
        <p:txBody>
          <a:bodyPr>
            <a:normAutofit fontScale="92500"/>
          </a:bodyPr>
          <a:lstStyle/>
          <a:p>
            <a:pPr marL="0" indent="0" algn="ctr">
              <a:buNone/>
            </a:pPr>
            <a:r>
              <a:rPr lang="en-US" sz="3200" dirty="0">
                <a:solidFill>
                  <a:srgbClr val="C00000"/>
                </a:solidFill>
              </a:rPr>
              <a:t>Salary Range (Progression)</a:t>
            </a:r>
          </a:p>
          <a:p>
            <a:pPr marL="0" indent="0" algn="ctr">
              <a:buNone/>
            </a:pPr>
            <a:endParaRPr lang="en-US" dirty="0"/>
          </a:p>
          <a:p>
            <a:pPr marL="0" indent="0" algn="ctr">
              <a:buNone/>
            </a:pPr>
            <a:endParaRPr lang="en-US" dirty="0"/>
          </a:p>
          <a:p>
            <a:pPr marL="0" indent="0" algn="ctr">
              <a:buNone/>
            </a:pPr>
            <a:endParaRPr lang="en-US" dirty="0"/>
          </a:p>
        </p:txBody>
      </p:sp>
      <p:sp>
        <p:nvSpPr>
          <p:cNvPr id="18" name="Content Placeholder 2"/>
          <p:cNvSpPr txBox="1">
            <a:spLocks/>
          </p:cNvSpPr>
          <p:nvPr/>
        </p:nvSpPr>
        <p:spPr>
          <a:xfrm>
            <a:off x="7020556" y="2163558"/>
            <a:ext cx="5153894" cy="8606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Upper and lower limits of compensation that can apply to a given job. Typically includes a minimum, midpoint and maximum.</a:t>
            </a:r>
          </a:p>
        </p:txBody>
      </p:sp>
      <p:grpSp>
        <p:nvGrpSpPr>
          <p:cNvPr id="25" name="Group 24"/>
          <p:cNvGrpSpPr/>
          <p:nvPr/>
        </p:nvGrpSpPr>
        <p:grpSpPr>
          <a:xfrm>
            <a:off x="7150760" y="3687648"/>
            <a:ext cx="5015346" cy="769006"/>
            <a:chOff x="7150760" y="3687648"/>
            <a:chExt cx="5015346" cy="769006"/>
          </a:xfrm>
        </p:grpSpPr>
        <p:sp>
          <p:nvSpPr>
            <p:cNvPr id="7" name="Rectangle 6"/>
            <p:cNvSpPr/>
            <p:nvPr/>
          </p:nvSpPr>
          <p:spPr>
            <a:xfrm>
              <a:off x="7576792" y="3695934"/>
              <a:ext cx="4114800" cy="290946"/>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50760" y="4087322"/>
              <a:ext cx="1153391" cy="369332"/>
            </a:xfrm>
            <a:prstGeom prst="rect">
              <a:avLst/>
            </a:prstGeom>
            <a:noFill/>
          </p:spPr>
          <p:txBody>
            <a:bodyPr wrap="square" rtlCol="0">
              <a:spAutoFit/>
            </a:bodyPr>
            <a:lstStyle/>
            <a:p>
              <a:r>
                <a:rPr lang="en-US" dirty="0"/>
                <a:t>Minimum</a:t>
              </a:r>
            </a:p>
          </p:txBody>
        </p:sp>
        <p:sp>
          <p:nvSpPr>
            <p:cNvPr id="9" name="TextBox 8"/>
            <p:cNvSpPr txBox="1"/>
            <p:nvPr/>
          </p:nvSpPr>
          <p:spPr>
            <a:xfrm>
              <a:off x="10849926" y="4087322"/>
              <a:ext cx="1316180" cy="369332"/>
            </a:xfrm>
            <a:prstGeom prst="rect">
              <a:avLst/>
            </a:prstGeom>
            <a:noFill/>
          </p:spPr>
          <p:txBody>
            <a:bodyPr wrap="square" rtlCol="0">
              <a:spAutoFit/>
            </a:bodyPr>
            <a:lstStyle/>
            <a:p>
              <a:r>
                <a:rPr lang="en-US" dirty="0"/>
                <a:t>Maximum</a:t>
              </a:r>
            </a:p>
          </p:txBody>
        </p:sp>
        <p:sp>
          <p:nvSpPr>
            <p:cNvPr id="19" name="TextBox 18"/>
            <p:cNvSpPr txBox="1"/>
            <p:nvPr/>
          </p:nvSpPr>
          <p:spPr>
            <a:xfrm>
              <a:off x="9057497" y="4087322"/>
              <a:ext cx="1153391" cy="369332"/>
            </a:xfrm>
            <a:prstGeom prst="rect">
              <a:avLst/>
            </a:prstGeom>
            <a:noFill/>
          </p:spPr>
          <p:txBody>
            <a:bodyPr wrap="square" rtlCol="0">
              <a:spAutoFit/>
            </a:bodyPr>
            <a:lstStyle/>
            <a:p>
              <a:pPr algn="ctr"/>
              <a:r>
                <a:rPr lang="en-US" dirty="0"/>
                <a:t>Midpoint</a:t>
              </a:r>
            </a:p>
          </p:txBody>
        </p:sp>
        <p:cxnSp>
          <p:nvCxnSpPr>
            <p:cNvPr id="21" name="Straight Connector 20"/>
            <p:cNvCxnSpPr/>
            <p:nvPr/>
          </p:nvCxnSpPr>
          <p:spPr>
            <a:xfrm>
              <a:off x="9634192" y="3687648"/>
              <a:ext cx="0" cy="299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105466" y="1612020"/>
            <a:ext cx="6868389" cy="3950903"/>
            <a:chOff x="4849096" y="1574696"/>
            <a:chExt cx="6868389" cy="3950903"/>
          </a:xfrm>
        </p:grpSpPr>
        <p:sp>
          <p:nvSpPr>
            <p:cNvPr id="4" name="Content Placeholder 2"/>
            <p:cNvSpPr txBox="1">
              <a:spLocks/>
            </p:cNvSpPr>
            <p:nvPr/>
          </p:nvSpPr>
          <p:spPr>
            <a:xfrm>
              <a:off x="5187827" y="1574696"/>
              <a:ext cx="6373789" cy="513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000" dirty="0">
                  <a:solidFill>
                    <a:srgbClr val="C00000"/>
                  </a:solidFill>
                </a:rPr>
                <a:t>Salary Level/Grade (Promotion)</a:t>
              </a:r>
            </a:p>
          </p:txBody>
        </p:sp>
        <p:sp>
          <p:nvSpPr>
            <p:cNvPr id="10" name="Rectangle 9"/>
            <p:cNvSpPr/>
            <p:nvPr/>
          </p:nvSpPr>
          <p:spPr>
            <a:xfrm>
              <a:off x="6629405" y="4714015"/>
              <a:ext cx="4114800" cy="290946"/>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02685" y="3657349"/>
              <a:ext cx="4114800" cy="290946"/>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79680" y="4191006"/>
              <a:ext cx="4114800" cy="290946"/>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72207" y="5195460"/>
              <a:ext cx="4114800" cy="290946"/>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849096" y="5156267"/>
              <a:ext cx="1316180" cy="369332"/>
            </a:xfrm>
            <a:prstGeom prst="rect">
              <a:avLst/>
            </a:prstGeom>
            <a:noFill/>
          </p:spPr>
          <p:txBody>
            <a:bodyPr wrap="square" rtlCol="0">
              <a:spAutoFit/>
            </a:bodyPr>
            <a:lstStyle/>
            <a:p>
              <a:pPr algn="ctr"/>
              <a:r>
                <a:rPr lang="en-US" dirty="0"/>
                <a:t>Grade 1</a:t>
              </a:r>
            </a:p>
          </p:txBody>
        </p:sp>
        <p:sp>
          <p:nvSpPr>
            <p:cNvPr id="15" name="TextBox 14"/>
            <p:cNvSpPr txBox="1"/>
            <p:nvPr/>
          </p:nvSpPr>
          <p:spPr>
            <a:xfrm>
              <a:off x="5299370" y="4682842"/>
              <a:ext cx="1316180" cy="369332"/>
            </a:xfrm>
            <a:prstGeom prst="rect">
              <a:avLst/>
            </a:prstGeom>
            <a:noFill/>
          </p:spPr>
          <p:txBody>
            <a:bodyPr wrap="square" rtlCol="0">
              <a:spAutoFit/>
            </a:bodyPr>
            <a:lstStyle/>
            <a:p>
              <a:pPr algn="ctr"/>
              <a:r>
                <a:rPr lang="en-US" dirty="0"/>
                <a:t>Grade 2</a:t>
              </a:r>
            </a:p>
          </p:txBody>
        </p:sp>
        <p:sp>
          <p:nvSpPr>
            <p:cNvPr id="16" name="TextBox 15"/>
            <p:cNvSpPr txBox="1"/>
            <p:nvPr/>
          </p:nvSpPr>
          <p:spPr>
            <a:xfrm>
              <a:off x="5756568" y="4151813"/>
              <a:ext cx="1316180" cy="369332"/>
            </a:xfrm>
            <a:prstGeom prst="rect">
              <a:avLst/>
            </a:prstGeom>
            <a:noFill/>
          </p:spPr>
          <p:txBody>
            <a:bodyPr wrap="square" rtlCol="0">
              <a:spAutoFit/>
            </a:bodyPr>
            <a:lstStyle/>
            <a:p>
              <a:pPr algn="ctr"/>
              <a:r>
                <a:rPr lang="en-US" dirty="0"/>
                <a:t>Grade 3</a:t>
              </a:r>
            </a:p>
          </p:txBody>
        </p:sp>
        <p:sp>
          <p:nvSpPr>
            <p:cNvPr id="17" name="TextBox 16"/>
            <p:cNvSpPr txBox="1"/>
            <p:nvPr/>
          </p:nvSpPr>
          <p:spPr>
            <a:xfrm>
              <a:off x="6276114" y="3612763"/>
              <a:ext cx="1316180" cy="369332"/>
            </a:xfrm>
            <a:prstGeom prst="rect">
              <a:avLst/>
            </a:prstGeom>
            <a:noFill/>
          </p:spPr>
          <p:txBody>
            <a:bodyPr wrap="square" rtlCol="0">
              <a:spAutoFit/>
            </a:bodyPr>
            <a:lstStyle/>
            <a:p>
              <a:pPr algn="ctr"/>
              <a:r>
                <a:rPr lang="en-US" dirty="0"/>
                <a:t>Grade 4</a:t>
              </a:r>
            </a:p>
          </p:txBody>
        </p:sp>
        <p:sp>
          <p:nvSpPr>
            <p:cNvPr id="22" name="Content Placeholder 2"/>
            <p:cNvSpPr txBox="1">
              <a:spLocks/>
            </p:cNvSpPr>
            <p:nvPr/>
          </p:nvSpPr>
          <p:spPr>
            <a:xfrm>
              <a:off x="5974775" y="2151858"/>
              <a:ext cx="5153894" cy="8606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Identifies a pay range within a salary structure. Multiple jobs can be grouped into the same level or grade.</a:t>
              </a:r>
            </a:p>
          </p:txBody>
        </p:sp>
      </p:grpSp>
      <p:cxnSp>
        <p:nvCxnSpPr>
          <p:cNvPr id="23" name="Straight Connector 22"/>
          <p:cNvCxnSpPr/>
          <p:nvPr/>
        </p:nvCxnSpPr>
        <p:spPr>
          <a:xfrm>
            <a:off x="6878956" y="1352939"/>
            <a:ext cx="7036" cy="4795934"/>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20503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84199" y="49520"/>
            <a:ext cx="11482251"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Promotion after Implementation</a:t>
            </a:r>
            <a:endParaRPr lang="en-US" sz="3600" b="1"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BB54FA3C-DF2D-F444-A113-DB3BAFE04D95}"/>
              </a:ext>
            </a:extLst>
          </p:cNvPr>
          <p:cNvGrpSpPr/>
          <p:nvPr/>
        </p:nvGrpSpPr>
        <p:grpSpPr>
          <a:xfrm>
            <a:off x="550451" y="3610733"/>
            <a:ext cx="9284925" cy="1886808"/>
            <a:chOff x="550451" y="3610733"/>
            <a:chExt cx="9284925" cy="1886808"/>
          </a:xfrm>
        </p:grpSpPr>
        <p:sp>
          <p:nvSpPr>
            <p:cNvPr id="36" name="TextBox 35"/>
            <p:cNvSpPr txBox="1"/>
            <p:nvPr/>
          </p:nvSpPr>
          <p:spPr>
            <a:xfrm>
              <a:off x="3921927" y="5128209"/>
              <a:ext cx="740706" cy="369332"/>
            </a:xfrm>
            <a:prstGeom prst="rect">
              <a:avLst/>
            </a:prstGeom>
            <a:noFill/>
          </p:spPr>
          <p:txBody>
            <a:bodyPr wrap="square" rtlCol="0">
              <a:spAutoFit/>
            </a:bodyPr>
            <a:lstStyle/>
            <a:p>
              <a:r>
                <a:rPr lang="en-US" dirty="0"/>
                <a:t>2020</a:t>
              </a:r>
            </a:p>
          </p:txBody>
        </p:sp>
        <p:sp>
          <p:nvSpPr>
            <p:cNvPr id="25" name="Rectangle 24">
              <a:extLst>
                <a:ext uri="{FF2B5EF4-FFF2-40B4-BE49-F238E27FC236}">
                  <a16:creationId xmlns:a16="http://schemas.microsoft.com/office/drawing/2014/main" id="{81A880A3-7235-AD4F-93E2-63670FC626F1}"/>
                </a:ext>
              </a:extLst>
            </p:cNvPr>
            <p:cNvSpPr/>
            <p:nvPr/>
          </p:nvSpPr>
          <p:spPr>
            <a:xfrm>
              <a:off x="550451" y="4507991"/>
              <a:ext cx="3260042" cy="581580"/>
            </a:xfrm>
            <a:prstGeom prst="rect">
              <a:avLst/>
            </a:prstGeom>
            <a:solidFill>
              <a:schemeClr val="tx1">
                <a:lumMod val="50000"/>
                <a:lumOff val="50000"/>
              </a:schemeClr>
            </a:solidFill>
            <a:ln w="28575">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solidFill>
                    <a:schemeClr val="bg1"/>
                  </a:solidFill>
                  <a:latin typeface="Arial" panose="020B0604020202020204" pitchFamily="34" charset="0"/>
                  <a:cs typeface="Arial" panose="020B0604020202020204" pitchFamily="34" charset="0"/>
                </a:rPr>
                <a:t>Salary Grade 4 – </a:t>
              </a:r>
            </a:p>
            <a:p>
              <a:pPr algn="ctr"/>
              <a:r>
                <a:rPr lang="en-US" sz="2000" dirty="0">
                  <a:solidFill>
                    <a:schemeClr val="bg1"/>
                  </a:solidFill>
                  <a:latin typeface="Arial" panose="020B0604020202020204" pitchFamily="34" charset="0"/>
                  <a:cs typeface="Arial" panose="020B0604020202020204" pitchFamily="34" charset="0"/>
                </a:rPr>
                <a:t>Academic Advisor I </a:t>
              </a:r>
            </a:p>
          </p:txBody>
        </p:sp>
        <p:sp>
          <p:nvSpPr>
            <p:cNvPr id="28" name="Rectangle 27">
              <a:extLst>
                <a:ext uri="{FF2B5EF4-FFF2-40B4-BE49-F238E27FC236}">
                  <a16:creationId xmlns:a16="http://schemas.microsoft.com/office/drawing/2014/main" id="{C882F04A-0724-7541-B34C-D364853E0214}"/>
                </a:ext>
              </a:extLst>
            </p:cNvPr>
            <p:cNvSpPr/>
            <p:nvPr/>
          </p:nvSpPr>
          <p:spPr>
            <a:xfrm>
              <a:off x="3810493" y="4507991"/>
              <a:ext cx="6024883" cy="581580"/>
            </a:xfrm>
            <a:prstGeom prst="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b="1" dirty="0">
                <a:solidFill>
                  <a:schemeClr val="tx1"/>
                </a:solidFill>
              </a:endParaRPr>
            </a:p>
          </p:txBody>
        </p:sp>
        <p:sp>
          <p:nvSpPr>
            <p:cNvPr id="39" name="Rectangle 38">
              <a:extLst>
                <a:ext uri="{FF2B5EF4-FFF2-40B4-BE49-F238E27FC236}">
                  <a16:creationId xmlns:a16="http://schemas.microsoft.com/office/drawing/2014/main" id="{EAFC1EF0-4FCE-7847-A180-D61CFE178340}"/>
                </a:ext>
              </a:extLst>
            </p:cNvPr>
            <p:cNvSpPr/>
            <p:nvPr/>
          </p:nvSpPr>
          <p:spPr>
            <a:xfrm flipH="1">
              <a:off x="3822154" y="4509755"/>
              <a:ext cx="878642" cy="579816"/>
            </a:xfrm>
            <a:prstGeom prst="rect">
              <a:avLst/>
            </a:prstGeom>
            <a:solidFill>
              <a:srgbClr val="C00000">
                <a:alpha val="3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DCCD52D-1737-0240-91E4-26A72D26C84B}"/>
                </a:ext>
              </a:extLst>
            </p:cNvPr>
            <p:cNvSpPr txBox="1"/>
            <p:nvPr/>
          </p:nvSpPr>
          <p:spPr>
            <a:xfrm>
              <a:off x="3871857" y="4614115"/>
              <a:ext cx="8475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1</a:t>
              </a:r>
            </a:p>
          </p:txBody>
        </p:sp>
        <p:sp>
          <p:nvSpPr>
            <p:cNvPr id="41" name="TextBox 40">
              <a:extLst>
                <a:ext uri="{FF2B5EF4-FFF2-40B4-BE49-F238E27FC236}">
                  <a16:creationId xmlns:a16="http://schemas.microsoft.com/office/drawing/2014/main" id="{2A146B76-A364-664C-B207-256496D55464}"/>
                </a:ext>
              </a:extLst>
            </p:cNvPr>
            <p:cNvSpPr txBox="1"/>
            <p:nvPr/>
          </p:nvSpPr>
          <p:spPr>
            <a:xfrm>
              <a:off x="4769129" y="4614115"/>
              <a:ext cx="8475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2</a:t>
              </a:r>
            </a:p>
          </p:txBody>
        </p:sp>
        <p:sp>
          <p:nvSpPr>
            <p:cNvPr id="42" name="TextBox 41">
              <a:extLst>
                <a:ext uri="{FF2B5EF4-FFF2-40B4-BE49-F238E27FC236}">
                  <a16:creationId xmlns:a16="http://schemas.microsoft.com/office/drawing/2014/main" id="{55B8AB93-DEA6-C943-84E7-B5269B73D7C8}"/>
                </a:ext>
              </a:extLst>
            </p:cNvPr>
            <p:cNvSpPr txBox="1"/>
            <p:nvPr/>
          </p:nvSpPr>
          <p:spPr>
            <a:xfrm>
              <a:off x="5666401" y="4609112"/>
              <a:ext cx="8475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3</a:t>
              </a:r>
            </a:p>
          </p:txBody>
        </p:sp>
        <p:sp>
          <p:nvSpPr>
            <p:cNvPr id="43" name="TextBox 42">
              <a:extLst>
                <a:ext uri="{FF2B5EF4-FFF2-40B4-BE49-F238E27FC236}">
                  <a16:creationId xmlns:a16="http://schemas.microsoft.com/office/drawing/2014/main" id="{DBD5851C-3C22-014F-B944-3A9D3496282C}"/>
                </a:ext>
              </a:extLst>
            </p:cNvPr>
            <p:cNvSpPr txBox="1"/>
            <p:nvPr/>
          </p:nvSpPr>
          <p:spPr>
            <a:xfrm>
              <a:off x="6563673" y="4609112"/>
              <a:ext cx="8475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4</a:t>
              </a:r>
            </a:p>
          </p:txBody>
        </p:sp>
        <p:sp>
          <p:nvSpPr>
            <p:cNvPr id="52" name="TextBox 51">
              <a:extLst>
                <a:ext uri="{FF2B5EF4-FFF2-40B4-BE49-F238E27FC236}">
                  <a16:creationId xmlns:a16="http://schemas.microsoft.com/office/drawing/2014/main" id="{0A48966D-3B9D-0C4C-B6AE-286BDCFD8FD1}"/>
                </a:ext>
              </a:extLst>
            </p:cNvPr>
            <p:cNvSpPr txBox="1"/>
            <p:nvPr/>
          </p:nvSpPr>
          <p:spPr>
            <a:xfrm>
              <a:off x="4872447" y="5125702"/>
              <a:ext cx="740706" cy="369332"/>
            </a:xfrm>
            <a:prstGeom prst="rect">
              <a:avLst/>
            </a:prstGeom>
            <a:noFill/>
          </p:spPr>
          <p:txBody>
            <a:bodyPr wrap="square" rtlCol="0">
              <a:spAutoFit/>
            </a:bodyPr>
            <a:lstStyle/>
            <a:p>
              <a:r>
                <a:rPr lang="en-US" dirty="0"/>
                <a:t>2021</a:t>
              </a:r>
            </a:p>
          </p:txBody>
        </p:sp>
        <p:sp>
          <p:nvSpPr>
            <p:cNvPr id="53" name="TextBox 52">
              <a:extLst>
                <a:ext uri="{FF2B5EF4-FFF2-40B4-BE49-F238E27FC236}">
                  <a16:creationId xmlns:a16="http://schemas.microsoft.com/office/drawing/2014/main" id="{C0DE6699-52FF-104E-B4AC-29957ED86A44}"/>
                </a:ext>
              </a:extLst>
            </p:cNvPr>
            <p:cNvSpPr txBox="1"/>
            <p:nvPr/>
          </p:nvSpPr>
          <p:spPr>
            <a:xfrm>
              <a:off x="5822967" y="5128209"/>
              <a:ext cx="740706" cy="369332"/>
            </a:xfrm>
            <a:prstGeom prst="rect">
              <a:avLst/>
            </a:prstGeom>
            <a:noFill/>
          </p:spPr>
          <p:txBody>
            <a:bodyPr wrap="square" rtlCol="0">
              <a:spAutoFit/>
            </a:bodyPr>
            <a:lstStyle/>
            <a:p>
              <a:r>
                <a:rPr lang="en-US" dirty="0"/>
                <a:t>2022</a:t>
              </a:r>
            </a:p>
          </p:txBody>
        </p:sp>
        <p:sp>
          <p:nvSpPr>
            <p:cNvPr id="54" name="TextBox 53">
              <a:extLst>
                <a:ext uri="{FF2B5EF4-FFF2-40B4-BE49-F238E27FC236}">
                  <a16:creationId xmlns:a16="http://schemas.microsoft.com/office/drawing/2014/main" id="{21D75A21-979F-C344-A7B0-7E7A3A44A9FB}"/>
                </a:ext>
              </a:extLst>
            </p:cNvPr>
            <p:cNvSpPr txBox="1"/>
            <p:nvPr/>
          </p:nvSpPr>
          <p:spPr>
            <a:xfrm>
              <a:off x="6732623" y="5125702"/>
              <a:ext cx="740706" cy="369332"/>
            </a:xfrm>
            <a:prstGeom prst="rect">
              <a:avLst/>
            </a:prstGeom>
            <a:noFill/>
          </p:spPr>
          <p:txBody>
            <a:bodyPr wrap="square" rtlCol="0">
              <a:spAutoFit/>
            </a:bodyPr>
            <a:lstStyle/>
            <a:p>
              <a:r>
                <a:rPr lang="en-US" dirty="0"/>
                <a:t>2023</a:t>
              </a:r>
            </a:p>
          </p:txBody>
        </p:sp>
        <p:sp>
          <p:nvSpPr>
            <p:cNvPr id="24" name="TextBox 23">
              <a:extLst>
                <a:ext uri="{FF2B5EF4-FFF2-40B4-BE49-F238E27FC236}">
                  <a16:creationId xmlns:a16="http://schemas.microsoft.com/office/drawing/2014/main" id="{BA7352AA-1132-4549-A0D6-2C33256D5C47}"/>
                </a:ext>
              </a:extLst>
            </p:cNvPr>
            <p:cNvSpPr txBox="1"/>
            <p:nvPr/>
          </p:nvSpPr>
          <p:spPr>
            <a:xfrm>
              <a:off x="7460945" y="4609112"/>
              <a:ext cx="8475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5</a:t>
              </a:r>
            </a:p>
          </p:txBody>
        </p:sp>
        <p:sp>
          <p:nvSpPr>
            <p:cNvPr id="26" name="TextBox 25">
              <a:extLst>
                <a:ext uri="{FF2B5EF4-FFF2-40B4-BE49-F238E27FC236}">
                  <a16:creationId xmlns:a16="http://schemas.microsoft.com/office/drawing/2014/main" id="{E5A81699-ED4F-0A4F-ADE9-F7739A002EBB}"/>
                </a:ext>
              </a:extLst>
            </p:cNvPr>
            <p:cNvSpPr txBox="1"/>
            <p:nvPr/>
          </p:nvSpPr>
          <p:spPr>
            <a:xfrm>
              <a:off x="7543672" y="5125702"/>
              <a:ext cx="740706" cy="369332"/>
            </a:xfrm>
            <a:prstGeom prst="rect">
              <a:avLst/>
            </a:prstGeom>
            <a:noFill/>
          </p:spPr>
          <p:txBody>
            <a:bodyPr wrap="square" rtlCol="0">
              <a:spAutoFit/>
            </a:bodyPr>
            <a:lstStyle/>
            <a:p>
              <a:r>
                <a:rPr lang="en-US" dirty="0"/>
                <a:t>2024</a:t>
              </a:r>
            </a:p>
          </p:txBody>
        </p:sp>
        <p:sp>
          <p:nvSpPr>
            <p:cNvPr id="34" name="Rectangular Callout 33">
              <a:extLst>
                <a:ext uri="{FF2B5EF4-FFF2-40B4-BE49-F238E27FC236}">
                  <a16:creationId xmlns:a16="http://schemas.microsoft.com/office/drawing/2014/main" id="{95A45B08-6586-CC45-9E37-1F64E663F5DB}"/>
                </a:ext>
              </a:extLst>
            </p:cNvPr>
            <p:cNvSpPr/>
            <p:nvPr/>
          </p:nvSpPr>
          <p:spPr>
            <a:xfrm>
              <a:off x="3541501" y="3610733"/>
              <a:ext cx="1371810" cy="673954"/>
            </a:xfrm>
            <a:prstGeom prst="wedgeRectCallout">
              <a:avLst>
                <a:gd name="adj1" fmla="val -27480"/>
                <a:gd name="adj2" fmla="val 102111"/>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Hire</a:t>
              </a:r>
            </a:p>
          </p:txBody>
        </p:sp>
      </p:grpSp>
      <p:grpSp>
        <p:nvGrpSpPr>
          <p:cNvPr id="13" name="Group 12">
            <a:extLst>
              <a:ext uri="{FF2B5EF4-FFF2-40B4-BE49-F238E27FC236}">
                <a16:creationId xmlns:a16="http://schemas.microsoft.com/office/drawing/2014/main" id="{2C6B607D-BB7B-7447-B922-F9924518AA43}"/>
              </a:ext>
            </a:extLst>
          </p:cNvPr>
          <p:cNvGrpSpPr/>
          <p:nvPr/>
        </p:nvGrpSpPr>
        <p:grpSpPr>
          <a:xfrm>
            <a:off x="665579" y="2491257"/>
            <a:ext cx="10982628" cy="1926880"/>
            <a:chOff x="665579" y="2491257"/>
            <a:chExt cx="10982628" cy="1926880"/>
          </a:xfrm>
        </p:grpSpPr>
        <p:sp>
          <p:nvSpPr>
            <p:cNvPr id="44" name="Rectangle 43">
              <a:extLst>
                <a:ext uri="{FF2B5EF4-FFF2-40B4-BE49-F238E27FC236}">
                  <a16:creationId xmlns:a16="http://schemas.microsoft.com/office/drawing/2014/main" id="{0636EE0C-72DE-924D-B265-EF0923D3BEB8}"/>
                </a:ext>
              </a:extLst>
            </p:cNvPr>
            <p:cNvSpPr/>
            <p:nvPr/>
          </p:nvSpPr>
          <p:spPr>
            <a:xfrm>
              <a:off x="1142063" y="2492669"/>
              <a:ext cx="3769082" cy="581580"/>
            </a:xfrm>
            <a:prstGeom prst="rect">
              <a:avLst/>
            </a:prstGeom>
            <a:solidFill>
              <a:schemeClr val="tx1">
                <a:lumMod val="50000"/>
                <a:lumOff val="50000"/>
              </a:schemeClr>
            </a:solidFill>
            <a:ln w="28575">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solidFill>
                    <a:schemeClr val="bg1"/>
                  </a:solidFill>
                  <a:latin typeface="Arial" panose="020B0604020202020204" pitchFamily="34" charset="0"/>
                  <a:cs typeface="Arial" panose="020B0604020202020204" pitchFamily="34" charset="0"/>
                </a:rPr>
                <a:t>Salary Grade 5 – </a:t>
              </a:r>
            </a:p>
            <a:p>
              <a:pPr algn="ctr"/>
              <a:r>
                <a:rPr lang="en-US" sz="2000" dirty="0">
                  <a:solidFill>
                    <a:schemeClr val="bg1"/>
                  </a:solidFill>
                  <a:latin typeface="Arial" panose="020B0604020202020204" pitchFamily="34" charset="0"/>
                  <a:cs typeface="Arial" panose="020B0604020202020204" pitchFamily="34" charset="0"/>
                </a:rPr>
                <a:t>Academic Advisor II </a:t>
              </a:r>
            </a:p>
          </p:txBody>
        </p:sp>
        <p:sp>
          <p:nvSpPr>
            <p:cNvPr id="45" name="Rectangle 44">
              <a:extLst>
                <a:ext uri="{FF2B5EF4-FFF2-40B4-BE49-F238E27FC236}">
                  <a16:creationId xmlns:a16="http://schemas.microsoft.com/office/drawing/2014/main" id="{D71F3721-F2DF-BB43-9F80-FC495D9BAD50}"/>
                </a:ext>
              </a:extLst>
            </p:cNvPr>
            <p:cNvSpPr/>
            <p:nvPr/>
          </p:nvSpPr>
          <p:spPr>
            <a:xfrm>
              <a:off x="4913311" y="2491257"/>
              <a:ext cx="6163011" cy="581580"/>
            </a:xfrm>
            <a:prstGeom prst="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b="1" dirty="0">
                <a:solidFill>
                  <a:schemeClr val="tx1"/>
                </a:solidFill>
              </a:endParaRPr>
            </a:p>
          </p:txBody>
        </p:sp>
        <p:cxnSp>
          <p:nvCxnSpPr>
            <p:cNvPr id="3" name="Straight Connector 2">
              <a:extLst>
                <a:ext uri="{FF2B5EF4-FFF2-40B4-BE49-F238E27FC236}">
                  <a16:creationId xmlns:a16="http://schemas.microsoft.com/office/drawing/2014/main" id="{E2F8FE22-0BDE-214C-934C-2A74FC01F9C4}"/>
                </a:ext>
              </a:extLst>
            </p:cNvPr>
            <p:cNvCxnSpPr>
              <a:cxnSpLocks/>
            </p:cNvCxnSpPr>
            <p:nvPr/>
          </p:nvCxnSpPr>
          <p:spPr>
            <a:xfrm>
              <a:off x="665579" y="3494577"/>
              <a:ext cx="10982628" cy="0"/>
            </a:xfrm>
            <a:prstGeom prst="line">
              <a:avLst/>
            </a:prstGeom>
            <a:ln w="635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Down Arrow 3">
              <a:extLst>
                <a:ext uri="{FF2B5EF4-FFF2-40B4-BE49-F238E27FC236}">
                  <a16:creationId xmlns:a16="http://schemas.microsoft.com/office/drawing/2014/main" id="{693367B4-85D3-FA4E-A387-BCDE064B3729}"/>
                </a:ext>
              </a:extLst>
            </p:cNvPr>
            <p:cNvSpPr/>
            <p:nvPr/>
          </p:nvSpPr>
          <p:spPr>
            <a:xfrm rot="10800000">
              <a:off x="1466526" y="3109438"/>
              <a:ext cx="2000250" cy="1308699"/>
            </a:xfrm>
            <a:prstGeom prst="down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46BF0F16-6ABA-634C-AF49-0EE24A4430D8}"/>
              </a:ext>
            </a:extLst>
          </p:cNvPr>
          <p:cNvSpPr txBox="1"/>
          <p:nvPr/>
        </p:nvSpPr>
        <p:spPr>
          <a:xfrm>
            <a:off x="2064361" y="3446439"/>
            <a:ext cx="804580" cy="707886"/>
          </a:xfrm>
          <a:prstGeom prst="rect">
            <a:avLst/>
          </a:prstGeom>
          <a:noFill/>
        </p:spPr>
        <p:txBody>
          <a:bodyPr wrap="square" rtlCol="0">
            <a:spAutoFit/>
          </a:bodyPr>
          <a:lstStyle/>
          <a:p>
            <a:pPr algn="ctr"/>
            <a:r>
              <a:rPr lang="en-US" sz="2000" dirty="0">
                <a:solidFill>
                  <a:schemeClr val="bg1"/>
                </a:solidFill>
              </a:rPr>
              <a:t>New</a:t>
            </a:r>
          </a:p>
          <a:p>
            <a:pPr algn="ctr"/>
            <a:r>
              <a:rPr lang="en-US" sz="2000" dirty="0">
                <a:solidFill>
                  <a:schemeClr val="bg1"/>
                </a:solidFill>
              </a:rPr>
              <a:t>Job</a:t>
            </a:r>
          </a:p>
        </p:txBody>
      </p:sp>
      <p:grpSp>
        <p:nvGrpSpPr>
          <p:cNvPr id="14" name="Group 13">
            <a:extLst>
              <a:ext uri="{FF2B5EF4-FFF2-40B4-BE49-F238E27FC236}">
                <a16:creationId xmlns:a16="http://schemas.microsoft.com/office/drawing/2014/main" id="{41EA65B0-DBCD-6549-BFE0-BDCF27F73AFD}"/>
              </a:ext>
            </a:extLst>
          </p:cNvPr>
          <p:cNvGrpSpPr/>
          <p:nvPr/>
        </p:nvGrpSpPr>
        <p:grpSpPr>
          <a:xfrm>
            <a:off x="7479621" y="1473851"/>
            <a:ext cx="3596701" cy="1988542"/>
            <a:chOff x="7479621" y="1473851"/>
            <a:chExt cx="3596701" cy="1988542"/>
          </a:xfrm>
        </p:grpSpPr>
        <p:sp>
          <p:nvSpPr>
            <p:cNvPr id="55" name="TextBox 54">
              <a:extLst>
                <a:ext uri="{FF2B5EF4-FFF2-40B4-BE49-F238E27FC236}">
                  <a16:creationId xmlns:a16="http://schemas.microsoft.com/office/drawing/2014/main" id="{6C9FCAB1-ABE8-154D-BA80-B3648F7117EF}"/>
                </a:ext>
              </a:extLst>
            </p:cNvPr>
            <p:cNvSpPr txBox="1"/>
            <p:nvPr/>
          </p:nvSpPr>
          <p:spPr>
            <a:xfrm>
              <a:off x="7615391" y="3093061"/>
              <a:ext cx="740706" cy="369332"/>
            </a:xfrm>
            <a:prstGeom prst="rect">
              <a:avLst/>
            </a:prstGeom>
            <a:noFill/>
          </p:spPr>
          <p:txBody>
            <a:bodyPr wrap="square" rtlCol="0">
              <a:spAutoFit/>
            </a:bodyPr>
            <a:lstStyle/>
            <a:p>
              <a:r>
                <a:rPr lang="en-US" dirty="0"/>
                <a:t>2024</a:t>
              </a:r>
            </a:p>
          </p:txBody>
        </p:sp>
        <p:sp>
          <p:nvSpPr>
            <p:cNvPr id="37" name="Rectangle 36">
              <a:extLst>
                <a:ext uri="{FF2B5EF4-FFF2-40B4-BE49-F238E27FC236}">
                  <a16:creationId xmlns:a16="http://schemas.microsoft.com/office/drawing/2014/main" id="{4D4D8A0A-A77E-E348-8C7E-D3D1FE9A3FFB}"/>
                </a:ext>
              </a:extLst>
            </p:cNvPr>
            <p:cNvSpPr/>
            <p:nvPr/>
          </p:nvSpPr>
          <p:spPr>
            <a:xfrm flipH="1">
              <a:off x="7479621" y="2501230"/>
              <a:ext cx="878642" cy="571607"/>
            </a:xfrm>
            <a:prstGeom prst="rect">
              <a:avLst/>
            </a:prstGeom>
            <a:solidFill>
              <a:srgbClr val="C00000">
                <a:alpha val="3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DF540172-5F24-B247-9B65-83650DED583E}"/>
                </a:ext>
              </a:extLst>
            </p:cNvPr>
            <p:cNvSpPr txBox="1"/>
            <p:nvPr/>
          </p:nvSpPr>
          <p:spPr>
            <a:xfrm>
              <a:off x="7508528" y="2596980"/>
              <a:ext cx="8475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1</a:t>
              </a:r>
            </a:p>
          </p:txBody>
        </p:sp>
        <p:sp>
          <p:nvSpPr>
            <p:cNvPr id="29" name="Rectangular Callout 28">
              <a:extLst>
                <a:ext uri="{FF2B5EF4-FFF2-40B4-BE49-F238E27FC236}">
                  <a16:creationId xmlns:a16="http://schemas.microsoft.com/office/drawing/2014/main" id="{F129D896-DDBE-014C-9C88-8E3989B636F0}"/>
                </a:ext>
              </a:extLst>
            </p:cNvPr>
            <p:cNvSpPr/>
            <p:nvPr/>
          </p:nvSpPr>
          <p:spPr>
            <a:xfrm>
              <a:off x="7505937" y="1473851"/>
              <a:ext cx="3570385" cy="783006"/>
            </a:xfrm>
            <a:prstGeom prst="wedgeRectCallout">
              <a:avLst>
                <a:gd name="adj1" fmla="val -27480"/>
                <a:gd name="adj2" fmla="val 102111"/>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Promotion into </a:t>
              </a:r>
            </a:p>
            <a:p>
              <a:pPr algn="ctr"/>
              <a:r>
                <a:rPr lang="en-US" sz="2200" dirty="0">
                  <a:latin typeface="Arial" panose="020B0604020202020204" pitchFamily="34" charset="0"/>
                  <a:cs typeface="Arial" panose="020B0604020202020204" pitchFamily="34" charset="0"/>
                </a:rPr>
                <a:t>New Role</a:t>
              </a:r>
            </a:p>
          </p:txBody>
        </p:sp>
      </p:grpSp>
    </p:spTree>
    <p:extLst>
      <p:ext uri="{BB962C8B-B14F-4D97-AF65-F5344CB8AC3E}">
        <p14:creationId xmlns:p14="http://schemas.microsoft.com/office/powerpoint/2010/main" val="392967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410B861-BFC6-E241-805E-7A44D5E1474D}"/>
              </a:ext>
            </a:extLst>
          </p:cNvPr>
          <p:cNvSpPr/>
          <p:nvPr/>
        </p:nvSpPr>
        <p:spPr>
          <a:xfrm>
            <a:off x="366786" y="3915205"/>
            <a:ext cx="3443707" cy="581580"/>
          </a:xfrm>
          <a:prstGeom prst="rect">
            <a:avLst/>
          </a:prstGeom>
          <a:solidFill>
            <a:srgbClr val="C00000">
              <a:alpha val="34000"/>
            </a:srgbClr>
          </a:solidFill>
          <a:ln w="28575">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solidFill>
                  <a:schemeClr val="tx1"/>
                </a:solidFill>
              </a:rPr>
              <a:t>John Bascom</a:t>
            </a:r>
            <a:endParaRPr lang="en-US" sz="2000" dirty="0">
              <a:solidFill>
                <a:schemeClr val="tx1"/>
              </a:solidFill>
              <a:latin typeface="Arial" panose="020B0604020202020204" pitchFamily="34" charset="0"/>
              <a:cs typeface="Arial" panose="020B0604020202020204" pitchFamily="34" charset="0"/>
            </a:endParaRPr>
          </a:p>
        </p:txBody>
      </p:sp>
      <p:sp>
        <p:nvSpPr>
          <p:cNvPr id="23" name="TextBox 22"/>
          <p:cNvSpPr txBox="1"/>
          <p:nvPr/>
        </p:nvSpPr>
        <p:spPr>
          <a:xfrm>
            <a:off x="858087" y="53548"/>
            <a:ext cx="11482251"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Progression after Implementation  </a:t>
            </a:r>
            <a:endParaRPr lang="en-US" sz="3600" b="1" dirty="0">
              <a:latin typeface="Arial" panose="020B0604020202020204" pitchFamily="34" charset="0"/>
              <a:cs typeface="Arial" panose="020B0604020202020204" pitchFamily="34" charset="0"/>
            </a:endParaRPr>
          </a:p>
        </p:txBody>
      </p:sp>
      <p:sp>
        <p:nvSpPr>
          <p:cNvPr id="36" name="TextBox 35"/>
          <p:cNvSpPr txBox="1"/>
          <p:nvPr/>
        </p:nvSpPr>
        <p:spPr>
          <a:xfrm>
            <a:off x="3960091" y="5087807"/>
            <a:ext cx="740706" cy="369332"/>
          </a:xfrm>
          <a:prstGeom prst="rect">
            <a:avLst/>
          </a:prstGeom>
          <a:noFill/>
        </p:spPr>
        <p:txBody>
          <a:bodyPr wrap="square" rtlCol="0">
            <a:spAutoFit/>
          </a:bodyPr>
          <a:lstStyle/>
          <a:p>
            <a:r>
              <a:rPr lang="en-US" dirty="0"/>
              <a:t>2020</a:t>
            </a:r>
          </a:p>
        </p:txBody>
      </p:sp>
      <p:sp>
        <p:nvSpPr>
          <p:cNvPr id="25" name="Rectangle 24">
            <a:extLst>
              <a:ext uri="{FF2B5EF4-FFF2-40B4-BE49-F238E27FC236}">
                <a16:creationId xmlns:a16="http://schemas.microsoft.com/office/drawing/2014/main" id="{81A880A3-7235-AD4F-93E2-63670FC626F1}"/>
              </a:ext>
            </a:extLst>
          </p:cNvPr>
          <p:cNvSpPr/>
          <p:nvPr/>
        </p:nvSpPr>
        <p:spPr>
          <a:xfrm>
            <a:off x="366785" y="4507991"/>
            <a:ext cx="3443708" cy="581580"/>
          </a:xfrm>
          <a:prstGeom prst="rect">
            <a:avLst/>
          </a:prstGeom>
          <a:solidFill>
            <a:schemeClr val="tx1">
              <a:lumMod val="50000"/>
              <a:lumOff val="50000"/>
            </a:schemeClr>
          </a:solidFill>
          <a:ln w="28575">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solidFill>
                  <a:schemeClr val="bg1"/>
                </a:solidFill>
                <a:latin typeface="Arial" panose="020B0604020202020204" pitchFamily="34" charset="0"/>
                <a:cs typeface="Arial" panose="020B0604020202020204" pitchFamily="34" charset="0"/>
              </a:rPr>
              <a:t>Salary Grade 4 – </a:t>
            </a:r>
          </a:p>
          <a:p>
            <a:pPr algn="ctr"/>
            <a:r>
              <a:rPr lang="en-US" sz="2000" dirty="0">
                <a:solidFill>
                  <a:schemeClr val="bg1"/>
                </a:solidFill>
                <a:latin typeface="Arial" panose="020B0604020202020204" pitchFamily="34" charset="0"/>
                <a:cs typeface="Arial" panose="020B0604020202020204" pitchFamily="34" charset="0"/>
              </a:rPr>
              <a:t>Academic Advisor I </a:t>
            </a:r>
          </a:p>
        </p:txBody>
      </p:sp>
      <p:sp>
        <p:nvSpPr>
          <p:cNvPr id="28" name="Rectangle 27">
            <a:extLst>
              <a:ext uri="{FF2B5EF4-FFF2-40B4-BE49-F238E27FC236}">
                <a16:creationId xmlns:a16="http://schemas.microsoft.com/office/drawing/2014/main" id="{C882F04A-0724-7541-B34C-D364853E0214}"/>
              </a:ext>
            </a:extLst>
          </p:cNvPr>
          <p:cNvSpPr/>
          <p:nvPr/>
        </p:nvSpPr>
        <p:spPr>
          <a:xfrm>
            <a:off x="3819636" y="4507991"/>
            <a:ext cx="7054309" cy="581580"/>
          </a:xfrm>
          <a:prstGeom prst="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b="1" dirty="0">
              <a:solidFill>
                <a:schemeClr val="tx1"/>
              </a:solidFill>
            </a:endParaRPr>
          </a:p>
        </p:txBody>
      </p:sp>
      <p:sp>
        <p:nvSpPr>
          <p:cNvPr id="39" name="Rectangle 38">
            <a:extLst>
              <a:ext uri="{FF2B5EF4-FFF2-40B4-BE49-F238E27FC236}">
                <a16:creationId xmlns:a16="http://schemas.microsoft.com/office/drawing/2014/main" id="{EAFC1EF0-4FCE-7847-A180-D61CFE178340}"/>
              </a:ext>
            </a:extLst>
          </p:cNvPr>
          <p:cNvSpPr/>
          <p:nvPr/>
        </p:nvSpPr>
        <p:spPr>
          <a:xfrm flipH="1">
            <a:off x="3822154" y="4509755"/>
            <a:ext cx="878642" cy="579816"/>
          </a:xfrm>
          <a:prstGeom prst="rect">
            <a:avLst/>
          </a:prstGeom>
          <a:solidFill>
            <a:srgbClr val="C00000">
              <a:alpha val="3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DCCD52D-1737-0240-91E4-26A72D26C84B}"/>
              </a:ext>
            </a:extLst>
          </p:cNvPr>
          <p:cNvSpPr txBox="1"/>
          <p:nvPr/>
        </p:nvSpPr>
        <p:spPr>
          <a:xfrm>
            <a:off x="3871857" y="4614115"/>
            <a:ext cx="8475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1</a:t>
            </a:r>
          </a:p>
        </p:txBody>
      </p:sp>
      <p:sp>
        <p:nvSpPr>
          <p:cNvPr id="2" name="Right Arrow 1">
            <a:extLst>
              <a:ext uri="{FF2B5EF4-FFF2-40B4-BE49-F238E27FC236}">
                <a16:creationId xmlns:a16="http://schemas.microsoft.com/office/drawing/2014/main" id="{B61DC605-8E80-C64F-918E-B80AF09A9B5D}"/>
              </a:ext>
            </a:extLst>
          </p:cNvPr>
          <p:cNvSpPr/>
          <p:nvPr/>
        </p:nvSpPr>
        <p:spPr>
          <a:xfrm>
            <a:off x="4713816" y="4245716"/>
            <a:ext cx="3052974" cy="1113586"/>
          </a:xfrm>
          <a:prstGeom prst="right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A146B76-A364-664C-B207-256496D55464}"/>
              </a:ext>
            </a:extLst>
          </p:cNvPr>
          <p:cNvSpPr txBox="1"/>
          <p:nvPr/>
        </p:nvSpPr>
        <p:spPr>
          <a:xfrm>
            <a:off x="4769129" y="4614115"/>
            <a:ext cx="8475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2</a:t>
            </a:r>
          </a:p>
        </p:txBody>
      </p:sp>
      <p:sp>
        <p:nvSpPr>
          <p:cNvPr id="42" name="TextBox 41">
            <a:extLst>
              <a:ext uri="{FF2B5EF4-FFF2-40B4-BE49-F238E27FC236}">
                <a16:creationId xmlns:a16="http://schemas.microsoft.com/office/drawing/2014/main" id="{55B8AB93-DEA6-C943-84E7-B5269B73D7C8}"/>
              </a:ext>
            </a:extLst>
          </p:cNvPr>
          <p:cNvSpPr txBox="1"/>
          <p:nvPr/>
        </p:nvSpPr>
        <p:spPr>
          <a:xfrm>
            <a:off x="5697474" y="4626142"/>
            <a:ext cx="8475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3</a:t>
            </a:r>
          </a:p>
        </p:txBody>
      </p:sp>
      <p:sp>
        <p:nvSpPr>
          <p:cNvPr id="43" name="TextBox 42">
            <a:extLst>
              <a:ext uri="{FF2B5EF4-FFF2-40B4-BE49-F238E27FC236}">
                <a16:creationId xmlns:a16="http://schemas.microsoft.com/office/drawing/2014/main" id="{DBD5851C-3C22-014F-B944-3A9D3496282C}"/>
              </a:ext>
            </a:extLst>
          </p:cNvPr>
          <p:cNvSpPr txBox="1"/>
          <p:nvPr/>
        </p:nvSpPr>
        <p:spPr>
          <a:xfrm>
            <a:off x="6563673" y="4609112"/>
            <a:ext cx="8475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4</a:t>
            </a:r>
          </a:p>
        </p:txBody>
      </p:sp>
      <p:sp>
        <p:nvSpPr>
          <p:cNvPr id="52" name="TextBox 51">
            <a:extLst>
              <a:ext uri="{FF2B5EF4-FFF2-40B4-BE49-F238E27FC236}">
                <a16:creationId xmlns:a16="http://schemas.microsoft.com/office/drawing/2014/main" id="{0A48966D-3B9D-0C4C-B6AE-286BDCFD8FD1}"/>
              </a:ext>
            </a:extLst>
          </p:cNvPr>
          <p:cNvSpPr txBox="1"/>
          <p:nvPr/>
        </p:nvSpPr>
        <p:spPr>
          <a:xfrm>
            <a:off x="4872026" y="5087807"/>
            <a:ext cx="740706" cy="369332"/>
          </a:xfrm>
          <a:prstGeom prst="rect">
            <a:avLst/>
          </a:prstGeom>
          <a:noFill/>
        </p:spPr>
        <p:txBody>
          <a:bodyPr wrap="square" rtlCol="0">
            <a:spAutoFit/>
          </a:bodyPr>
          <a:lstStyle/>
          <a:p>
            <a:r>
              <a:rPr lang="en-US" dirty="0"/>
              <a:t>2021</a:t>
            </a:r>
          </a:p>
        </p:txBody>
      </p:sp>
      <p:sp>
        <p:nvSpPr>
          <p:cNvPr id="53" name="TextBox 52">
            <a:extLst>
              <a:ext uri="{FF2B5EF4-FFF2-40B4-BE49-F238E27FC236}">
                <a16:creationId xmlns:a16="http://schemas.microsoft.com/office/drawing/2014/main" id="{C0DE6699-52FF-104E-B4AC-29957ED86A44}"/>
              </a:ext>
            </a:extLst>
          </p:cNvPr>
          <p:cNvSpPr txBox="1"/>
          <p:nvPr/>
        </p:nvSpPr>
        <p:spPr>
          <a:xfrm>
            <a:off x="5804337" y="5087807"/>
            <a:ext cx="740706" cy="369332"/>
          </a:xfrm>
          <a:prstGeom prst="rect">
            <a:avLst/>
          </a:prstGeom>
          <a:noFill/>
        </p:spPr>
        <p:txBody>
          <a:bodyPr wrap="square" rtlCol="0">
            <a:spAutoFit/>
          </a:bodyPr>
          <a:lstStyle/>
          <a:p>
            <a:r>
              <a:rPr lang="en-US" dirty="0"/>
              <a:t>2022</a:t>
            </a:r>
          </a:p>
        </p:txBody>
      </p:sp>
      <p:sp>
        <p:nvSpPr>
          <p:cNvPr id="54" name="TextBox 53">
            <a:extLst>
              <a:ext uri="{FF2B5EF4-FFF2-40B4-BE49-F238E27FC236}">
                <a16:creationId xmlns:a16="http://schemas.microsoft.com/office/drawing/2014/main" id="{21D75A21-979F-C344-A7B0-7E7A3A44A9FB}"/>
              </a:ext>
            </a:extLst>
          </p:cNvPr>
          <p:cNvSpPr txBox="1"/>
          <p:nvPr/>
        </p:nvSpPr>
        <p:spPr>
          <a:xfrm>
            <a:off x="6720239" y="5087807"/>
            <a:ext cx="740706" cy="369332"/>
          </a:xfrm>
          <a:prstGeom prst="rect">
            <a:avLst/>
          </a:prstGeom>
          <a:noFill/>
        </p:spPr>
        <p:txBody>
          <a:bodyPr wrap="square" rtlCol="0">
            <a:spAutoFit/>
          </a:bodyPr>
          <a:lstStyle/>
          <a:p>
            <a:r>
              <a:rPr lang="en-US" dirty="0"/>
              <a:t>2023</a:t>
            </a:r>
          </a:p>
        </p:txBody>
      </p:sp>
      <p:sp>
        <p:nvSpPr>
          <p:cNvPr id="24" name="TextBox 23">
            <a:extLst>
              <a:ext uri="{FF2B5EF4-FFF2-40B4-BE49-F238E27FC236}">
                <a16:creationId xmlns:a16="http://schemas.microsoft.com/office/drawing/2014/main" id="{BA7352AA-1132-4549-A0D6-2C33256D5C47}"/>
              </a:ext>
            </a:extLst>
          </p:cNvPr>
          <p:cNvSpPr txBox="1"/>
          <p:nvPr/>
        </p:nvSpPr>
        <p:spPr>
          <a:xfrm>
            <a:off x="7460945" y="4609112"/>
            <a:ext cx="8475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5</a:t>
            </a:r>
          </a:p>
        </p:txBody>
      </p:sp>
      <p:sp>
        <p:nvSpPr>
          <p:cNvPr id="26" name="TextBox 25">
            <a:extLst>
              <a:ext uri="{FF2B5EF4-FFF2-40B4-BE49-F238E27FC236}">
                <a16:creationId xmlns:a16="http://schemas.microsoft.com/office/drawing/2014/main" id="{E5A81699-ED4F-0A4F-ADE9-F7739A002EBB}"/>
              </a:ext>
            </a:extLst>
          </p:cNvPr>
          <p:cNvSpPr txBox="1"/>
          <p:nvPr/>
        </p:nvSpPr>
        <p:spPr>
          <a:xfrm>
            <a:off x="7588042" y="5082690"/>
            <a:ext cx="740706" cy="369332"/>
          </a:xfrm>
          <a:prstGeom prst="rect">
            <a:avLst/>
          </a:prstGeom>
          <a:noFill/>
        </p:spPr>
        <p:txBody>
          <a:bodyPr wrap="square" rtlCol="0">
            <a:spAutoFit/>
          </a:bodyPr>
          <a:lstStyle/>
          <a:p>
            <a:r>
              <a:rPr lang="en-US" dirty="0"/>
              <a:t>2024</a:t>
            </a:r>
          </a:p>
        </p:txBody>
      </p:sp>
      <p:sp>
        <p:nvSpPr>
          <p:cNvPr id="34" name="Rectangular Callout 33">
            <a:extLst>
              <a:ext uri="{FF2B5EF4-FFF2-40B4-BE49-F238E27FC236}">
                <a16:creationId xmlns:a16="http://schemas.microsoft.com/office/drawing/2014/main" id="{95A45B08-6586-CC45-9E37-1F64E663F5DB}"/>
              </a:ext>
            </a:extLst>
          </p:cNvPr>
          <p:cNvSpPr/>
          <p:nvPr/>
        </p:nvSpPr>
        <p:spPr>
          <a:xfrm>
            <a:off x="3916479" y="3604492"/>
            <a:ext cx="1371810" cy="673954"/>
          </a:xfrm>
          <a:prstGeom prst="wedgeRectCallout">
            <a:avLst>
              <a:gd name="adj1" fmla="val -27480"/>
              <a:gd name="adj2" fmla="val 102111"/>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Hire</a:t>
            </a:r>
          </a:p>
        </p:txBody>
      </p:sp>
    </p:spTree>
    <p:extLst>
      <p:ext uri="{BB962C8B-B14F-4D97-AF65-F5344CB8AC3E}">
        <p14:creationId xmlns:p14="http://schemas.microsoft.com/office/powerpoint/2010/main" val="256481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90684" y="70599"/>
            <a:ext cx="11482251"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Progression after Implementation </a:t>
            </a:r>
            <a:endParaRPr lang="en-US" sz="3600" b="1"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81A880A3-7235-AD4F-93E2-63670FC626F1}"/>
              </a:ext>
            </a:extLst>
          </p:cNvPr>
          <p:cNvSpPr/>
          <p:nvPr/>
        </p:nvSpPr>
        <p:spPr>
          <a:xfrm>
            <a:off x="378445" y="4507991"/>
            <a:ext cx="3432047" cy="581580"/>
          </a:xfrm>
          <a:prstGeom prst="rect">
            <a:avLst/>
          </a:prstGeom>
          <a:solidFill>
            <a:schemeClr val="tx1">
              <a:lumMod val="50000"/>
              <a:lumOff val="50000"/>
            </a:schemeClr>
          </a:solidFill>
          <a:ln w="28575">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solidFill>
                  <a:schemeClr val="bg1"/>
                </a:solidFill>
                <a:latin typeface="Arial" panose="020B0604020202020204" pitchFamily="34" charset="0"/>
                <a:cs typeface="Arial" panose="020B0604020202020204" pitchFamily="34" charset="0"/>
              </a:rPr>
              <a:t>Salary Grade 4 – </a:t>
            </a:r>
          </a:p>
          <a:p>
            <a:pPr algn="ctr"/>
            <a:r>
              <a:rPr lang="en-US" sz="2000" dirty="0">
                <a:solidFill>
                  <a:schemeClr val="bg1"/>
                </a:solidFill>
                <a:latin typeface="Arial" panose="020B0604020202020204" pitchFamily="34" charset="0"/>
                <a:cs typeface="Arial" panose="020B0604020202020204" pitchFamily="34" charset="0"/>
              </a:rPr>
              <a:t>Academic Advisor I </a:t>
            </a:r>
          </a:p>
        </p:txBody>
      </p:sp>
      <p:sp>
        <p:nvSpPr>
          <p:cNvPr id="28" name="Rectangle 27">
            <a:extLst>
              <a:ext uri="{FF2B5EF4-FFF2-40B4-BE49-F238E27FC236}">
                <a16:creationId xmlns:a16="http://schemas.microsoft.com/office/drawing/2014/main" id="{C882F04A-0724-7541-B34C-D364853E0214}"/>
              </a:ext>
            </a:extLst>
          </p:cNvPr>
          <p:cNvSpPr/>
          <p:nvPr/>
        </p:nvSpPr>
        <p:spPr>
          <a:xfrm>
            <a:off x="3829412" y="4507991"/>
            <a:ext cx="7175030" cy="581580"/>
          </a:xfrm>
          <a:prstGeom prst="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b="1" dirty="0">
              <a:solidFill>
                <a:schemeClr val="tx1"/>
              </a:solidFill>
            </a:endParaRPr>
          </a:p>
        </p:txBody>
      </p:sp>
      <p:sp>
        <p:nvSpPr>
          <p:cNvPr id="38" name="Right Arrow 37">
            <a:extLst>
              <a:ext uri="{FF2B5EF4-FFF2-40B4-BE49-F238E27FC236}">
                <a16:creationId xmlns:a16="http://schemas.microsoft.com/office/drawing/2014/main" id="{AB07F669-C733-0440-B916-E4B845AF60F6}"/>
              </a:ext>
            </a:extLst>
          </p:cNvPr>
          <p:cNvSpPr/>
          <p:nvPr/>
        </p:nvSpPr>
        <p:spPr>
          <a:xfrm>
            <a:off x="4700796" y="4248240"/>
            <a:ext cx="3630630" cy="1101943"/>
          </a:xfrm>
          <a:prstGeom prst="right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AFC1EF0-4FCE-7847-A180-D61CFE178340}"/>
              </a:ext>
            </a:extLst>
          </p:cNvPr>
          <p:cNvSpPr/>
          <p:nvPr/>
        </p:nvSpPr>
        <p:spPr>
          <a:xfrm flipH="1">
            <a:off x="3822154" y="4509755"/>
            <a:ext cx="878642" cy="579816"/>
          </a:xfrm>
          <a:prstGeom prst="rect">
            <a:avLst/>
          </a:prstGeom>
          <a:solidFill>
            <a:srgbClr val="C00000">
              <a:alpha val="3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DCCD52D-1737-0240-91E4-26A72D26C84B}"/>
              </a:ext>
            </a:extLst>
          </p:cNvPr>
          <p:cNvSpPr txBox="1"/>
          <p:nvPr/>
        </p:nvSpPr>
        <p:spPr>
          <a:xfrm>
            <a:off x="3871857" y="4614115"/>
            <a:ext cx="8475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1</a:t>
            </a:r>
          </a:p>
        </p:txBody>
      </p:sp>
      <p:sp>
        <p:nvSpPr>
          <p:cNvPr id="41" name="TextBox 40">
            <a:extLst>
              <a:ext uri="{FF2B5EF4-FFF2-40B4-BE49-F238E27FC236}">
                <a16:creationId xmlns:a16="http://schemas.microsoft.com/office/drawing/2014/main" id="{2A146B76-A364-664C-B207-256496D55464}"/>
              </a:ext>
            </a:extLst>
          </p:cNvPr>
          <p:cNvSpPr txBox="1"/>
          <p:nvPr/>
        </p:nvSpPr>
        <p:spPr>
          <a:xfrm>
            <a:off x="4769129" y="4614115"/>
            <a:ext cx="8475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2</a:t>
            </a:r>
          </a:p>
        </p:txBody>
      </p:sp>
      <p:sp>
        <p:nvSpPr>
          <p:cNvPr id="42" name="TextBox 41">
            <a:extLst>
              <a:ext uri="{FF2B5EF4-FFF2-40B4-BE49-F238E27FC236}">
                <a16:creationId xmlns:a16="http://schemas.microsoft.com/office/drawing/2014/main" id="{55B8AB93-DEA6-C943-84E7-B5269B73D7C8}"/>
              </a:ext>
            </a:extLst>
          </p:cNvPr>
          <p:cNvSpPr txBox="1"/>
          <p:nvPr/>
        </p:nvSpPr>
        <p:spPr>
          <a:xfrm>
            <a:off x="5630849" y="4614115"/>
            <a:ext cx="8475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4</a:t>
            </a:r>
          </a:p>
        </p:txBody>
      </p:sp>
      <p:sp>
        <p:nvSpPr>
          <p:cNvPr id="43" name="TextBox 42">
            <a:extLst>
              <a:ext uri="{FF2B5EF4-FFF2-40B4-BE49-F238E27FC236}">
                <a16:creationId xmlns:a16="http://schemas.microsoft.com/office/drawing/2014/main" id="{DBD5851C-3C22-014F-B944-3A9D3496282C}"/>
              </a:ext>
            </a:extLst>
          </p:cNvPr>
          <p:cNvSpPr txBox="1"/>
          <p:nvPr/>
        </p:nvSpPr>
        <p:spPr>
          <a:xfrm>
            <a:off x="6563673" y="4609112"/>
            <a:ext cx="8475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5</a:t>
            </a:r>
          </a:p>
        </p:txBody>
      </p:sp>
      <p:sp>
        <p:nvSpPr>
          <p:cNvPr id="44" name="Rectangle 43">
            <a:extLst>
              <a:ext uri="{FF2B5EF4-FFF2-40B4-BE49-F238E27FC236}">
                <a16:creationId xmlns:a16="http://schemas.microsoft.com/office/drawing/2014/main" id="{0636EE0C-72DE-924D-B265-EF0923D3BEB8}"/>
              </a:ext>
            </a:extLst>
          </p:cNvPr>
          <p:cNvSpPr/>
          <p:nvPr/>
        </p:nvSpPr>
        <p:spPr>
          <a:xfrm>
            <a:off x="1171281" y="2527108"/>
            <a:ext cx="3219683" cy="581580"/>
          </a:xfrm>
          <a:prstGeom prst="rect">
            <a:avLst/>
          </a:prstGeom>
          <a:solidFill>
            <a:schemeClr val="tx1">
              <a:lumMod val="50000"/>
              <a:lumOff val="50000"/>
            </a:schemeClr>
          </a:solidFill>
          <a:ln w="28575">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solidFill>
                  <a:schemeClr val="bg1"/>
                </a:solidFill>
                <a:latin typeface="Arial" panose="020B0604020202020204" pitchFamily="34" charset="0"/>
                <a:cs typeface="Arial" panose="020B0604020202020204" pitchFamily="34" charset="0"/>
              </a:rPr>
              <a:t>Salary Grade 5 – </a:t>
            </a:r>
          </a:p>
          <a:p>
            <a:pPr algn="ctr"/>
            <a:r>
              <a:rPr lang="en-US" sz="2000" dirty="0">
                <a:solidFill>
                  <a:schemeClr val="bg1"/>
                </a:solidFill>
                <a:latin typeface="Arial" panose="020B0604020202020204" pitchFamily="34" charset="0"/>
                <a:cs typeface="Arial" panose="020B0604020202020204" pitchFamily="34" charset="0"/>
              </a:rPr>
              <a:t>Academic Advisor II </a:t>
            </a:r>
          </a:p>
        </p:txBody>
      </p:sp>
      <p:sp>
        <p:nvSpPr>
          <p:cNvPr id="45" name="Rectangle 44">
            <a:extLst>
              <a:ext uri="{FF2B5EF4-FFF2-40B4-BE49-F238E27FC236}">
                <a16:creationId xmlns:a16="http://schemas.microsoft.com/office/drawing/2014/main" id="{D71F3721-F2DF-BB43-9F80-FC495D9BAD50}"/>
              </a:ext>
            </a:extLst>
          </p:cNvPr>
          <p:cNvSpPr/>
          <p:nvPr/>
        </p:nvSpPr>
        <p:spPr>
          <a:xfrm>
            <a:off x="4406191" y="2527108"/>
            <a:ext cx="7402181" cy="581580"/>
          </a:xfrm>
          <a:prstGeom prst="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b="1" dirty="0">
              <a:solidFill>
                <a:schemeClr val="tx1"/>
              </a:solidFill>
            </a:endParaRPr>
          </a:p>
        </p:txBody>
      </p:sp>
      <p:sp>
        <p:nvSpPr>
          <p:cNvPr id="46" name="Right Arrow 45">
            <a:extLst>
              <a:ext uri="{FF2B5EF4-FFF2-40B4-BE49-F238E27FC236}">
                <a16:creationId xmlns:a16="http://schemas.microsoft.com/office/drawing/2014/main" id="{B7C4A0D4-57A4-B448-827E-CBE4A4F1EFC3}"/>
              </a:ext>
            </a:extLst>
          </p:cNvPr>
          <p:cNvSpPr/>
          <p:nvPr/>
        </p:nvSpPr>
        <p:spPr>
          <a:xfrm>
            <a:off x="5302371" y="2269373"/>
            <a:ext cx="3029054" cy="1101437"/>
          </a:xfrm>
          <a:prstGeom prst="right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15DDB83-BE43-DB4F-B68A-099C5A37D5DB}"/>
              </a:ext>
            </a:extLst>
          </p:cNvPr>
          <p:cNvSpPr/>
          <p:nvPr/>
        </p:nvSpPr>
        <p:spPr>
          <a:xfrm flipH="1">
            <a:off x="4419647" y="2535272"/>
            <a:ext cx="878642" cy="561698"/>
          </a:xfrm>
          <a:prstGeom prst="rect">
            <a:avLst/>
          </a:prstGeom>
          <a:solidFill>
            <a:srgbClr val="C00000">
              <a:alpha val="3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A7352AA-1132-4549-A0D6-2C33256D5C47}"/>
              </a:ext>
            </a:extLst>
          </p:cNvPr>
          <p:cNvSpPr txBox="1"/>
          <p:nvPr/>
        </p:nvSpPr>
        <p:spPr>
          <a:xfrm>
            <a:off x="7712439" y="4614115"/>
            <a:ext cx="8475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6</a:t>
            </a:r>
          </a:p>
        </p:txBody>
      </p:sp>
      <p:sp>
        <p:nvSpPr>
          <p:cNvPr id="27" name="Rectangle 26">
            <a:extLst>
              <a:ext uri="{FF2B5EF4-FFF2-40B4-BE49-F238E27FC236}">
                <a16:creationId xmlns:a16="http://schemas.microsoft.com/office/drawing/2014/main" id="{47B1F138-4036-8241-A69E-0CCA1154A545}"/>
              </a:ext>
            </a:extLst>
          </p:cNvPr>
          <p:cNvSpPr/>
          <p:nvPr/>
        </p:nvSpPr>
        <p:spPr>
          <a:xfrm>
            <a:off x="1171281" y="1924966"/>
            <a:ext cx="3219684" cy="581580"/>
          </a:xfrm>
          <a:prstGeom prst="rect">
            <a:avLst/>
          </a:prstGeom>
          <a:solidFill>
            <a:srgbClr val="C00000">
              <a:alpha val="34000"/>
            </a:srgbClr>
          </a:solidFill>
          <a:ln w="28575">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Bucky Badger</a:t>
            </a:r>
          </a:p>
        </p:txBody>
      </p:sp>
      <p:sp>
        <p:nvSpPr>
          <p:cNvPr id="29" name="Rectangle 28">
            <a:extLst>
              <a:ext uri="{FF2B5EF4-FFF2-40B4-BE49-F238E27FC236}">
                <a16:creationId xmlns:a16="http://schemas.microsoft.com/office/drawing/2014/main" id="{0410B861-BFC6-E241-805E-7A44D5E1474D}"/>
              </a:ext>
            </a:extLst>
          </p:cNvPr>
          <p:cNvSpPr/>
          <p:nvPr/>
        </p:nvSpPr>
        <p:spPr>
          <a:xfrm>
            <a:off x="378446" y="3900385"/>
            <a:ext cx="3432047" cy="581580"/>
          </a:xfrm>
          <a:prstGeom prst="rect">
            <a:avLst/>
          </a:prstGeom>
          <a:solidFill>
            <a:srgbClr val="C00000">
              <a:alpha val="34000"/>
            </a:srgbClr>
          </a:solidFill>
          <a:ln w="28575">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solidFill>
                  <a:schemeClr val="tx1"/>
                </a:solidFill>
              </a:rPr>
              <a:t>John Bascom</a:t>
            </a:r>
            <a:endParaRPr lang="en-US" sz="2000" dirty="0">
              <a:solidFill>
                <a:schemeClr val="tx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E4C13F8A-A8BF-4E4C-9B41-47A7772A239F}"/>
              </a:ext>
            </a:extLst>
          </p:cNvPr>
          <p:cNvSpPr txBox="1"/>
          <p:nvPr/>
        </p:nvSpPr>
        <p:spPr>
          <a:xfrm>
            <a:off x="4423729" y="2633232"/>
            <a:ext cx="8475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1</a:t>
            </a:r>
          </a:p>
        </p:txBody>
      </p:sp>
      <p:sp>
        <p:nvSpPr>
          <p:cNvPr id="32" name="TextBox 31">
            <a:extLst>
              <a:ext uri="{FF2B5EF4-FFF2-40B4-BE49-F238E27FC236}">
                <a16:creationId xmlns:a16="http://schemas.microsoft.com/office/drawing/2014/main" id="{67B60463-CF97-8F46-9BD5-840B8F200706}"/>
              </a:ext>
            </a:extLst>
          </p:cNvPr>
          <p:cNvSpPr txBox="1"/>
          <p:nvPr/>
        </p:nvSpPr>
        <p:spPr>
          <a:xfrm>
            <a:off x="5355606" y="2646717"/>
            <a:ext cx="8475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2</a:t>
            </a:r>
          </a:p>
        </p:txBody>
      </p:sp>
      <p:sp>
        <p:nvSpPr>
          <p:cNvPr id="35" name="TextBox 34">
            <a:extLst>
              <a:ext uri="{FF2B5EF4-FFF2-40B4-BE49-F238E27FC236}">
                <a16:creationId xmlns:a16="http://schemas.microsoft.com/office/drawing/2014/main" id="{E44EC385-3E65-3147-BDEC-08AFEA841594}"/>
              </a:ext>
            </a:extLst>
          </p:cNvPr>
          <p:cNvSpPr txBox="1"/>
          <p:nvPr/>
        </p:nvSpPr>
        <p:spPr>
          <a:xfrm>
            <a:off x="6459266" y="2646717"/>
            <a:ext cx="8475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4</a:t>
            </a:r>
          </a:p>
        </p:txBody>
      </p:sp>
      <p:sp>
        <p:nvSpPr>
          <p:cNvPr id="37" name="TextBox 36">
            <a:extLst>
              <a:ext uri="{FF2B5EF4-FFF2-40B4-BE49-F238E27FC236}">
                <a16:creationId xmlns:a16="http://schemas.microsoft.com/office/drawing/2014/main" id="{C5DE3A93-2E08-4845-A288-6DB1B91CF4F4}"/>
              </a:ext>
            </a:extLst>
          </p:cNvPr>
          <p:cNvSpPr txBox="1"/>
          <p:nvPr/>
        </p:nvSpPr>
        <p:spPr>
          <a:xfrm>
            <a:off x="7712438" y="2646717"/>
            <a:ext cx="8475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8</a:t>
            </a:r>
          </a:p>
        </p:txBody>
      </p:sp>
      <p:sp>
        <p:nvSpPr>
          <p:cNvPr id="48" name="TextBox 47">
            <a:extLst>
              <a:ext uri="{FF2B5EF4-FFF2-40B4-BE49-F238E27FC236}">
                <a16:creationId xmlns:a16="http://schemas.microsoft.com/office/drawing/2014/main" id="{BA7352AA-1132-4549-A0D6-2C33256D5C47}"/>
              </a:ext>
            </a:extLst>
          </p:cNvPr>
          <p:cNvSpPr txBox="1"/>
          <p:nvPr/>
        </p:nvSpPr>
        <p:spPr>
          <a:xfrm>
            <a:off x="8904568" y="4614680"/>
            <a:ext cx="8475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9</a:t>
            </a:r>
          </a:p>
        </p:txBody>
      </p:sp>
      <p:sp>
        <p:nvSpPr>
          <p:cNvPr id="49" name="TextBox 48">
            <a:extLst>
              <a:ext uri="{FF2B5EF4-FFF2-40B4-BE49-F238E27FC236}">
                <a16:creationId xmlns:a16="http://schemas.microsoft.com/office/drawing/2014/main" id="{BA7352AA-1132-4549-A0D6-2C33256D5C47}"/>
              </a:ext>
            </a:extLst>
          </p:cNvPr>
          <p:cNvSpPr txBox="1"/>
          <p:nvPr/>
        </p:nvSpPr>
        <p:spPr>
          <a:xfrm>
            <a:off x="9988125" y="4609112"/>
            <a:ext cx="101631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11</a:t>
            </a:r>
          </a:p>
        </p:txBody>
      </p:sp>
      <p:sp>
        <p:nvSpPr>
          <p:cNvPr id="34" name="Rectangular Callout 33">
            <a:extLst>
              <a:ext uri="{FF2B5EF4-FFF2-40B4-BE49-F238E27FC236}">
                <a16:creationId xmlns:a16="http://schemas.microsoft.com/office/drawing/2014/main" id="{95A45B08-6586-CC45-9E37-1F64E663F5DB}"/>
              </a:ext>
            </a:extLst>
          </p:cNvPr>
          <p:cNvSpPr/>
          <p:nvPr/>
        </p:nvSpPr>
        <p:spPr>
          <a:xfrm>
            <a:off x="3914721" y="3610733"/>
            <a:ext cx="1371810" cy="673954"/>
          </a:xfrm>
          <a:prstGeom prst="wedgeRectCallout">
            <a:avLst>
              <a:gd name="adj1" fmla="val -27480"/>
              <a:gd name="adj2" fmla="val 102111"/>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Hire</a:t>
            </a:r>
          </a:p>
        </p:txBody>
      </p:sp>
      <p:sp>
        <p:nvSpPr>
          <p:cNvPr id="30" name="Rectangular Callout 29">
            <a:extLst>
              <a:ext uri="{FF2B5EF4-FFF2-40B4-BE49-F238E27FC236}">
                <a16:creationId xmlns:a16="http://schemas.microsoft.com/office/drawing/2014/main" id="{55535783-C6A1-0542-B382-B9229F6DB116}"/>
              </a:ext>
            </a:extLst>
          </p:cNvPr>
          <p:cNvSpPr/>
          <p:nvPr/>
        </p:nvSpPr>
        <p:spPr>
          <a:xfrm>
            <a:off x="4507008" y="1629850"/>
            <a:ext cx="1371810" cy="673954"/>
          </a:xfrm>
          <a:prstGeom prst="wedgeRectCallout">
            <a:avLst>
              <a:gd name="adj1" fmla="val -27480"/>
              <a:gd name="adj2" fmla="val 102111"/>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Hire</a:t>
            </a:r>
          </a:p>
        </p:txBody>
      </p:sp>
      <p:sp>
        <p:nvSpPr>
          <p:cNvPr id="26" name="TextBox 25">
            <a:extLst>
              <a:ext uri="{FF2B5EF4-FFF2-40B4-BE49-F238E27FC236}">
                <a16:creationId xmlns:a16="http://schemas.microsoft.com/office/drawing/2014/main" id="{95B05779-94D4-2849-B024-043306B2A848}"/>
              </a:ext>
            </a:extLst>
          </p:cNvPr>
          <p:cNvSpPr txBox="1"/>
          <p:nvPr/>
        </p:nvSpPr>
        <p:spPr>
          <a:xfrm>
            <a:off x="10673195" y="2633902"/>
            <a:ext cx="101857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12</a:t>
            </a:r>
          </a:p>
        </p:txBody>
      </p:sp>
      <p:sp>
        <p:nvSpPr>
          <p:cNvPr id="33" name="TextBox 32">
            <a:extLst>
              <a:ext uri="{FF2B5EF4-FFF2-40B4-BE49-F238E27FC236}">
                <a16:creationId xmlns:a16="http://schemas.microsoft.com/office/drawing/2014/main" id="{2E141E29-4C98-B14B-BDFA-523C0C93AFFA}"/>
              </a:ext>
            </a:extLst>
          </p:cNvPr>
          <p:cNvSpPr txBox="1"/>
          <p:nvPr/>
        </p:nvSpPr>
        <p:spPr>
          <a:xfrm>
            <a:off x="9126788" y="2633232"/>
            <a:ext cx="11188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Year 10</a:t>
            </a:r>
          </a:p>
        </p:txBody>
      </p:sp>
    </p:spTree>
    <p:extLst>
      <p:ext uri="{BB962C8B-B14F-4D97-AF65-F5344CB8AC3E}">
        <p14:creationId xmlns:p14="http://schemas.microsoft.com/office/powerpoint/2010/main" val="3877059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460" y="-226979"/>
            <a:ext cx="10515600" cy="1325563"/>
          </a:xfrm>
        </p:spPr>
        <p:txBody>
          <a:bodyPr>
            <a:normAutofit/>
          </a:bodyPr>
          <a:lstStyle/>
          <a:p>
            <a:r>
              <a:rPr lang="en-US" sz="4000" b="1" dirty="0"/>
              <a:t>Pay Progression Components	</a:t>
            </a:r>
          </a:p>
        </p:txBody>
      </p:sp>
      <p:sp>
        <p:nvSpPr>
          <p:cNvPr id="3" name="TextBox 2"/>
          <p:cNvSpPr txBox="1"/>
          <p:nvPr/>
        </p:nvSpPr>
        <p:spPr>
          <a:xfrm>
            <a:off x="1503976" y="1023455"/>
            <a:ext cx="8641404" cy="2739211"/>
          </a:xfrm>
          <a:prstGeom prst="rect">
            <a:avLst/>
          </a:prstGeom>
          <a:noFill/>
          <a:ln w="25400">
            <a:solidFill>
              <a:srgbClr val="C00000"/>
            </a:solidFill>
          </a:ln>
        </p:spPr>
        <p:txBody>
          <a:bodyPr wrap="square" rtlCol="0">
            <a:spAutoFit/>
          </a:bodyPr>
          <a:lstStyle/>
          <a:p>
            <a:r>
              <a:rPr lang="en-US" sz="3200" b="1" dirty="0">
                <a:latin typeface="Arial" panose="020B0604020202020204" pitchFamily="34" charset="0"/>
                <a:cs typeface="Arial" panose="020B0604020202020204" pitchFamily="34" charset="0"/>
              </a:rPr>
              <a:t>Base Adjustments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Pay plan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Performance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Market movements/review</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Parity</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Retention-Based</a:t>
            </a:r>
          </a:p>
        </p:txBody>
      </p:sp>
      <p:sp>
        <p:nvSpPr>
          <p:cNvPr id="4" name="TextBox 3"/>
          <p:cNvSpPr txBox="1"/>
          <p:nvPr/>
        </p:nvSpPr>
        <p:spPr>
          <a:xfrm>
            <a:off x="1503976" y="3886934"/>
            <a:ext cx="8641404" cy="2739211"/>
          </a:xfrm>
          <a:prstGeom prst="rect">
            <a:avLst/>
          </a:prstGeom>
          <a:noFill/>
          <a:ln w="25400">
            <a:solidFill>
              <a:srgbClr val="C00000"/>
            </a:solidFill>
          </a:ln>
        </p:spPr>
        <p:txBody>
          <a:bodyPr wrap="square" rtlCol="0">
            <a:spAutoFit/>
          </a:bodyPr>
          <a:lstStyle/>
          <a:p>
            <a:r>
              <a:rPr lang="en-US" sz="3200" b="1" dirty="0">
                <a:latin typeface="Arial" panose="020B0604020202020204" pitchFamily="34" charset="0"/>
                <a:cs typeface="Arial" panose="020B0604020202020204" pitchFamily="34" charset="0"/>
              </a:rPr>
              <a:t>Lump Adjustments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Performance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Supplemental lump sum</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Retention-Based</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Awards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Add-ons</a:t>
            </a:r>
          </a:p>
        </p:txBody>
      </p:sp>
    </p:spTree>
    <p:extLst>
      <p:ext uri="{BB962C8B-B14F-4D97-AF65-F5344CB8AC3E}">
        <p14:creationId xmlns:p14="http://schemas.microsoft.com/office/powerpoint/2010/main" val="3022700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After Implementation</a:t>
            </a:r>
          </a:p>
        </p:txBody>
      </p:sp>
      <p:grpSp>
        <p:nvGrpSpPr>
          <p:cNvPr id="3" name="Group 2"/>
          <p:cNvGrpSpPr/>
          <p:nvPr/>
        </p:nvGrpSpPr>
        <p:grpSpPr>
          <a:xfrm>
            <a:off x="6096000" y="1425332"/>
            <a:ext cx="4565073" cy="4498389"/>
            <a:chOff x="638708" y="999961"/>
            <a:chExt cx="4414075" cy="4598503"/>
          </a:xfrm>
        </p:grpSpPr>
        <p:sp>
          <p:nvSpPr>
            <p:cNvPr id="4" name="Content Placeholder 5"/>
            <p:cNvSpPr txBox="1">
              <a:spLocks/>
            </p:cNvSpPr>
            <p:nvPr/>
          </p:nvSpPr>
          <p:spPr>
            <a:xfrm>
              <a:off x="638708" y="1762544"/>
              <a:ext cx="4414075" cy="3835920"/>
            </a:xfrm>
            <a:prstGeom prst="rect">
              <a:avLst/>
            </a:prstGeom>
            <a:ln w="38100">
              <a:solidFill>
                <a:srgbClr val="A0040B"/>
              </a:solidFill>
            </a:ln>
          </p:spPr>
          <p:txBody>
            <a:bodyPr vert="horz" lIns="274320" tIns="9144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dirty="0"/>
                <a:t>Job duties</a:t>
              </a:r>
            </a:p>
            <a:p>
              <a:pPr marL="457200" indent="-457200"/>
              <a:r>
                <a:rPr lang="en-US" dirty="0"/>
                <a:t>Base pay</a:t>
              </a:r>
            </a:p>
            <a:p>
              <a:pPr marL="457200" indent="-457200"/>
              <a:r>
                <a:rPr lang="en-US" dirty="0"/>
                <a:t>Reporting relationships</a:t>
              </a:r>
            </a:p>
            <a:p>
              <a:pPr marL="457200" indent="-457200"/>
              <a:r>
                <a:rPr lang="en-US" dirty="0"/>
                <a:t>Performance and development goals</a:t>
              </a:r>
            </a:p>
            <a:p>
              <a:pPr marL="457200" indent="-457200"/>
              <a:r>
                <a:rPr lang="en-US" dirty="0"/>
                <a:t>Employee category</a:t>
              </a:r>
            </a:p>
            <a:p>
              <a:pPr marL="457200" indent="-457200"/>
              <a:r>
                <a:rPr lang="en-US" dirty="0"/>
                <a:t>Statutory </a:t>
              </a:r>
              <a:r>
                <a:rPr lang="en-US" dirty="0" smtClean="0"/>
                <a:t>benefits</a:t>
              </a:r>
            </a:p>
            <a:p>
              <a:pPr marL="457200" indent="-457200"/>
              <a:r>
                <a:rPr lang="en-US" dirty="0" smtClean="0"/>
                <a:t>Sick Leave conversion</a:t>
              </a:r>
              <a:endParaRPr lang="en-US" dirty="0"/>
            </a:p>
          </p:txBody>
        </p:sp>
        <p:sp>
          <p:nvSpPr>
            <p:cNvPr id="6" name="Text Placeholder 4"/>
            <p:cNvSpPr txBox="1">
              <a:spLocks/>
            </p:cNvSpPr>
            <p:nvPr/>
          </p:nvSpPr>
          <p:spPr>
            <a:xfrm>
              <a:off x="638708" y="999961"/>
              <a:ext cx="4414075" cy="762582"/>
            </a:xfrm>
            <a:prstGeom prst="rect">
              <a:avLst/>
            </a:prstGeom>
            <a:solidFill>
              <a:srgbClr val="A0040B"/>
            </a:solidFill>
            <a:ln w="38100">
              <a:solidFill>
                <a:srgbClr val="A0040B"/>
              </a:solidFill>
            </a:ln>
          </p:spPr>
          <p:txBody>
            <a:bodyPr vert="horz" lIns="27432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2"/>
                  </a:solidFill>
                </a:rPr>
                <a:t>What Stays the Same?</a:t>
              </a:r>
            </a:p>
          </p:txBody>
        </p:sp>
      </p:grpSp>
      <p:grpSp>
        <p:nvGrpSpPr>
          <p:cNvPr id="8" name="Group 7"/>
          <p:cNvGrpSpPr/>
          <p:nvPr/>
        </p:nvGrpSpPr>
        <p:grpSpPr>
          <a:xfrm>
            <a:off x="838200" y="1441246"/>
            <a:ext cx="4623955" cy="4482475"/>
            <a:chOff x="5663045" y="999960"/>
            <a:chExt cx="4623955" cy="3032184"/>
          </a:xfrm>
        </p:grpSpPr>
        <p:sp>
          <p:nvSpPr>
            <p:cNvPr id="5" name="Rectangle 4"/>
            <p:cNvSpPr/>
            <p:nvPr/>
          </p:nvSpPr>
          <p:spPr>
            <a:xfrm>
              <a:off x="5663045" y="1540398"/>
              <a:ext cx="4623954" cy="2491746"/>
            </a:xfrm>
            <a:prstGeom prst="rect">
              <a:avLst/>
            </a:prstGeom>
            <a:ln w="38100">
              <a:solidFill>
                <a:schemeClr val="tx1"/>
              </a:solidFill>
            </a:ln>
          </p:spPr>
          <p:txBody>
            <a:bodyPr wrap="square" tIns="91440">
              <a:spAutoFit/>
            </a:bodyPr>
            <a:lstStyle/>
            <a:p>
              <a:pPr marL="457200" indent="-457200">
                <a:lnSpc>
                  <a:spcPct val="90000"/>
                </a:lnSpc>
                <a:spcBef>
                  <a:spcPts val="1000"/>
                </a:spcBef>
                <a:buFont typeface="Arial" panose="020B0604020202020204" pitchFamily="34" charset="0"/>
                <a:buChar char="•"/>
              </a:pPr>
              <a:r>
                <a:rPr lang="en-US" sz="2800" dirty="0"/>
                <a:t>Job framework</a:t>
              </a:r>
            </a:p>
            <a:p>
              <a:pPr marL="457200" indent="-457200">
                <a:lnSpc>
                  <a:spcPct val="90000"/>
                </a:lnSpc>
                <a:spcBef>
                  <a:spcPts val="1000"/>
                </a:spcBef>
                <a:buFont typeface="Arial" panose="020B0604020202020204" pitchFamily="34" charset="0"/>
                <a:buChar char="•"/>
              </a:pPr>
              <a:r>
                <a:rPr lang="en-US" sz="2800" dirty="0"/>
                <a:t>Salary structure </a:t>
              </a:r>
            </a:p>
            <a:p>
              <a:pPr marL="457200" indent="-457200">
                <a:lnSpc>
                  <a:spcPct val="90000"/>
                </a:lnSpc>
                <a:spcBef>
                  <a:spcPts val="1000"/>
                </a:spcBef>
                <a:buFont typeface="Arial" panose="020B0604020202020204" pitchFamily="34" charset="0"/>
                <a:buChar char="•"/>
              </a:pPr>
              <a:r>
                <a:rPr lang="en-US" sz="2800" dirty="0"/>
                <a:t>Working titles (business titles)</a:t>
              </a:r>
            </a:p>
            <a:p>
              <a:pPr marL="457200" indent="-457200">
                <a:lnSpc>
                  <a:spcPct val="90000"/>
                </a:lnSpc>
                <a:spcBef>
                  <a:spcPts val="1000"/>
                </a:spcBef>
                <a:buFont typeface="Arial" panose="020B0604020202020204" pitchFamily="34" charset="0"/>
                <a:buChar char="•"/>
              </a:pPr>
              <a:r>
                <a:rPr lang="en-US" sz="2800" dirty="0"/>
                <a:t>Position descriptions</a:t>
              </a:r>
            </a:p>
            <a:p>
              <a:pPr marL="457200" indent="-457200">
                <a:lnSpc>
                  <a:spcPct val="90000"/>
                </a:lnSpc>
                <a:spcBef>
                  <a:spcPts val="1000"/>
                </a:spcBef>
                <a:buFont typeface="Arial" panose="020B0604020202020204" pitchFamily="34" charset="0"/>
                <a:buChar char="•"/>
              </a:pPr>
              <a:r>
                <a:rPr lang="en-US" sz="2800" dirty="0"/>
                <a:t>Salary administration guidelines</a:t>
              </a:r>
            </a:p>
          </p:txBody>
        </p:sp>
        <p:sp>
          <p:nvSpPr>
            <p:cNvPr id="7" name="Text Placeholder 4"/>
            <p:cNvSpPr txBox="1">
              <a:spLocks/>
            </p:cNvSpPr>
            <p:nvPr/>
          </p:nvSpPr>
          <p:spPr>
            <a:xfrm>
              <a:off x="5663045" y="999960"/>
              <a:ext cx="4623955" cy="540438"/>
            </a:xfrm>
            <a:prstGeom prst="rect">
              <a:avLst/>
            </a:prstGeom>
            <a:solidFill>
              <a:schemeClr val="tx1"/>
            </a:solidFill>
            <a:ln w="38100">
              <a:solidFill>
                <a:schemeClr val="tx1"/>
              </a:solidFill>
            </a:ln>
          </p:spPr>
          <p:txBody>
            <a:bodyPr vert="horz" lIns="27432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dirty="0">
                  <a:solidFill>
                    <a:schemeClr val="bg2"/>
                  </a:solidFill>
                </a:rPr>
                <a:t>What Is Changing? </a:t>
              </a:r>
            </a:p>
          </p:txBody>
        </p:sp>
      </p:grpSp>
    </p:spTree>
    <p:extLst>
      <p:ext uri="{BB962C8B-B14F-4D97-AF65-F5344CB8AC3E}">
        <p14:creationId xmlns:p14="http://schemas.microsoft.com/office/powerpoint/2010/main" val="806517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Agenda</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2400" dirty="0">
                <a:latin typeface="Arial" panose="020B0604020202020204" pitchFamily="34" charset="0"/>
                <a:cs typeface="Arial" panose="020B0604020202020204" pitchFamily="34" charset="0"/>
              </a:rPr>
              <a:t>01 | </a:t>
            </a:r>
            <a:r>
              <a:rPr lang="en-US" sz="2400" dirty="0"/>
              <a:t>OVERVIEW AND MAPPING UPDATE</a:t>
            </a:r>
          </a:p>
          <a:p>
            <a:pPr marL="0" indent="0">
              <a:buNone/>
            </a:pPr>
            <a:r>
              <a:rPr lang="en-US" sz="2400" dirty="0">
                <a:latin typeface="Arial" panose="020B0604020202020204" pitchFamily="34" charset="0"/>
                <a:cs typeface="Arial" panose="020B0604020202020204" pitchFamily="34" charset="0"/>
              </a:rPr>
              <a:t>02 | STANDARD JOB DESCRIPTION LIBRARY</a:t>
            </a:r>
          </a:p>
          <a:p>
            <a:pPr marL="0" indent="0">
              <a:buNone/>
            </a:pPr>
            <a:r>
              <a:rPr lang="en-US" sz="2400" dirty="0">
                <a:latin typeface="Arial" panose="020B0604020202020204" pitchFamily="34" charset="0"/>
                <a:cs typeface="Arial" panose="020B0604020202020204" pitchFamily="34" charset="0"/>
              </a:rPr>
              <a:t>03 | </a:t>
            </a:r>
            <a:r>
              <a:rPr lang="en-US" sz="2400" dirty="0">
                <a:cs typeface="Arial"/>
              </a:rPr>
              <a:t>PROGRESSION &amp; PROMOTION</a:t>
            </a:r>
          </a:p>
          <a:p>
            <a:pPr marL="0" indent="0">
              <a:buNone/>
            </a:pPr>
            <a:r>
              <a:rPr lang="en-US" sz="2400" b="1" dirty="0">
                <a:solidFill>
                  <a:srgbClr val="C00000"/>
                </a:solidFill>
                <a:latin typeface="Arial"/>
                <a:cs typeface="Arial"/>
              </a:rPr>
              <a:t>04 | </a:t>
            </a:r>
            <a:r>
              <a:rPr lang="en-US" sz="2400" b="1" dirty="0">
                <a:solidFill>
                  <a:srgbClr val="C00000"/>
                </a:solidFill>
                <a:latin typeface="Arial" panose="020B0604020202020204" pitchFamily="34" charset="0"/>
                <a:cs typeface="Arial" panose="020B0604020202020204" pitchFamily="34" charset="0"/>
              </a:rPr>
              <a:t>BUSINESS TITLES</a:t>
            </a:r>
          </a:p>
          <a:p>
            <a:pPr marL="0" indent="0">
              <a:buNone/>
            </a:pPr>
            <a:r>
              <a:rPr lang="en-US" sz="2400" dirty="0">
                <a:latin typeface="Arial" panose="020B0604020202020204" pitchFamily="34" charset="0"/>
                <a:cs typeface="Arial" panose="020B0604020202020204" pitchFamily="34" charset="0"/>
              </a:rPr>
              <a:t>05 | All-CAMPUS FORUMS</a:t>
            </a:r>
          </a:p>
        </p:txBody>
      </p:sp>
    </p:spTree>
    <p:extLst>
      <p:ext uri="{BB962C8B-B14F-4D97-AF65-F5344CB8AC3E}">
        <p14:creationId xmlns:p14="http://schemas.microsoft.com/office/powerpoint/2010/main" val="1288209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What is a Business Title (Working Title)?</a:t>
            </a:r>
            <a:endParaRPr lang="en-US" sz="4000" b="1"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p:txBody>
          <a:bodyPr>
            <a:normAutofit/>
          </a:bodyPr>
          <a:lstStyle/>
          <a:p>
            <a:pPr marL="457200" lvl="1" indent="0">
              <a:buNone/>
            </a:pPr>
            <a:endParaRPr lang="en-US" sz="2800" dirty="0"/>
          </a:p>
          <a:p>
            <a:pPr marL="457200" lvl="1" indent="0">
              <a:buNone/>
            </a:pPr>
            <a:r>
              <a:rPr lang="en-US" sz="2800" dirty="0"/>
              <a:t>A business title provides more description to an employee’s assigned official job title (title of record)</a:t>
            </a:r>
          </a:p>
          <a:p>
            <a:pPr marL="457200" lvl="1" indent="0">
              <a:buNone/>
            </a:pPr>
            <a:endParaRPr lang="en-US" sz="2800" dirty="0"/>
          </a:p>
          <a:p>
            <a:pPr marL="457200" lvl="1" indent="0">
              <a:buNone/>
            </a:pPr>
            <a:r>
              <a:rPr lang="en-US" sz="2800" dirty="0"/>
              <a:t>A business title provides more specific detail about an individual position within the organization or the type of work performed</a:t>
            </a:r>
          </a:p>
          <a:p>
            <a:pPr marL="457200" lvl="1" indent="0">
              <a:buNone/>
            </a:pPr>
            <a:endParaRPr lang="en-US" sz="2800" dirty="0"/>
          </a:p>
          <a:p>
            <a:pPr marL="457200" lvl="1" indent="0">
              <a:buNone/>
            </a:pPr>
            <a:r>
              <a:rPr lang="en-US" sz="2800" dirty="0"/>
              <a:t>Business titles replace working titles</a:t>
            </a:r>
          </a:p>
          <a:p>
            <a:pPr marL="457200" lvl="1" indent="0">
              <a:buNone/>
            </a:pPr>
            <a:endParaRPr lang="en-US" sz="2000" dirty="0"/>
          </a:p>
          <a:p>
            <a:pPr marL="0" indent="0">
              <a:buNone/>
            </a:pPr>
            <a:endParaRPr lang="en-US" dirty="0"/>
          </a:p>
        </p:txBody>
      </p:sp>
      <p:pic>
        <p:nvPicPr>
          <p:cNvPr id="3" name="Picture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4211" y="1471217"/>
            <a:ext cx="937951" cy="1158963"/>
          </a:xfrm>
          <a:prstGeom prst="rect">
            <a:avLst/>
          </a:prstGeom>
        </p:spPr>
      </p:pic>
      <p:pic>
        <p:nvPicPr>
          <p:cNvPr id="5" name="Picture 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3792" y="2971293"/>
            <a:ext cx="1158790" cy="1158790"/>
          </a:xfrm>
          <a:prstGeom prst="rect">
            <a:avLst/>
          </a:prstGeom>
        </p:spPr>
      </p:pic>
      <p:pic>
        <p:nvPicPr>
          <p:cNvPr id="6" name="Picture 5"/>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7623" y="4445787"/>
            <a:ext cx="791128" cy="946687"/>
          </a:xfrm>
          <a:prstGeom prst="rect">
            <a:avLst/>
          </a:prstGeom>
        </p:spPr>
      </p:pic>
    </p:spTree>
    <p:extLst>
      <p:ext uri="{BB962C8B-B14F-4D97-AF65-F5344CB8AC3E}">
        <p14:creationId xmlns:p14="http://schemas.microsoft.com/office/powerpoint/2010/main" val="3947597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Can I Use a Business Title? </a:t>
            </a:r>
          </a:p>
        </p:txBody>
      </p:sp>
      <p:sp>
        <p:nvSpPr>
          <p:cNvPr id="4" name="Content Placeholder 3"/>
          <p:cNvSpPr>
            <a:spLocks noGrp="1"/>
          </p:cNvSpPr>
          <p:nvPr>
            <p:ph idx="1"/>
          </p:nvPr>
        </p:nvSpPr>
        <p:spPr>
          <a:xfrm>
            <a:off x="838200" y="1224867"/>
            <a:ext cx="10515600" cy="5439404"/>
          </a:xfrm>
        </p:spPr>
        <p:txBody>
          <a:bodyPr>
            <a:normAutofit fontScale="85000" lnSpcReduction="20000"/>
          </a:bodyPr>
          <a:lstStyle/>
          <a:p>
            <a:r>
              <a:rPr lang="en-US" sz="3500" dirty="0"/>
              <a:t>UW Directory</a:t>
            </a:r>
          </a:p>
          <a:p>
            <a:r>
              <a:rPr lang="en-US" sz="3500" dirty="0"/>
              <a:t>Department website</a:t>
            </a:r>
          </a:p>
          <a:p>
            <a:r>
              <a:rPr lang="en-US" sz="3500" dirty="0"/>
              <a:t>Name badge</a:t>
            </a:r>
          </a:p>
          <a:p>
            <a:r>
              <a:rPr lang="en-US" sz="3500" dirty="0"/>
              <a:t>Business cards </a:t>
            </a:r>
          </a:p>
          <a:p>
            <a:r>
              <a:rPr lang="en-US" sz="3500" dirty="0"/>
              <a:t>Email signature</a:t>
            </a:r>
          </a:p>
          <a:p>
            <a:r>
              <a:rPr lang="en-US" sz="3500" dirty="0"/>
              <a:t>Internal and external communications</a:t>
            </a:r>
          </a:p>
          <a:p>
            <a:r>
              <a:rPr lang="en-US" sz="3500" dirty="0"/>
              <a:t>Office signage</a:t>
            </a:r>
          </a:p>
          <a:p>
            <a:r>
              <a:rPr lang="en-US" sz="3500" dirty="0"/>
              <a:t>Stationery</a:t>
            </a:r>
          </a:p>
          <a:p>
            <a:r>
              <a:rPr lang="en-US" sz="3500" dirty="0"/>
              <a:t>Vacancy announcement </a:t>
            </a:r>
          </a:p>
          <a:p>
            <a:endParaRPr lang="en-US" sz="3500" dirty="0"/>
          </a:p>
          <a:p>
            <a:pPr marL="0" indent="0">
              <a:buNone/>
            </a:pPr>
            <a:r>
              <a:rPr lang="en-US" sz="3500" dirty="0"/>
              <a:t>Business titles do not change an employee’s title of record or assigned salary range</a:t>
            </a:r>
          </a:p>
          <a:p>
            <a:endParaRPr lang="en-US" dirty="0"/>
          </a:p>
        </p:txBody>
      </p:sp>
      <p:pic>
        <p:nvPicPr>
          <p:cNvPr id="6" name="Picture 2" descr="Image result for free icon signatur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53624" y="2176816"/>
            <a:ext cx="2403152" cy="265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245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Business Title Guidelines</a:t>
            </a:r>
          </a:p>
        </p:txBody>
      </p:sp>
      <p:sp>
        <p:nvSpPr>
          <p:cNvPr id="10" name="Content Placeholder 2"/>
          <p:cNvSpPr>
            <a:spLocks noGrp="1"/>
          </p:cNvSpPr>
          <p:nvPr>
            <p:ph idx="1"/>
          </p:nvPr>
        </p:nvSpPr>
        <p:spPr>
          <a:xfrm>
            <a:off x="838200" y="1224867"/>
            <a:ext cx="4987834" cy="5048918"/>
          </a:xfrm>
        </p:spPr>
        <p:txBody>
          <a:bodyPr>
            <a:noAutofit/>
          </a:bodyPr>
          <a:lstStyle/>
          <a:p>
            <a:pPr marL="0" indent="0">
              <a:buNone/>
            </a:pPr>
            <a:r>
              <a:rPr lang="en-US" sz="3000" dirty="0">
                <a:solidFill>
                  <a:srgbClr val="C00000"/>
                </a:solidFill>
              </a:rPr>
              <a:t>A Business Title Should:</a:t>
            </a:r>
          </a:p>
          <a:p>
            <a:r>
              <a:rPr lang="en-US" sz="2400" dirty="0"/>
              <a:t>Provide a more specific description of your job to facilitate business communications </a:t>
            </a:r>
          </a:p>
          <a:p>
            <a:r>
              <a:rPr lang="en-US" sz="2400" dirty="0"/>
              <a:t>Add clarity to the job function, group and classification assignment in describing the individual job </a:t>
            </a:r>
          </a:p>
          <a:p>
            <a:r>
              <a:rPr lang="en-US" sz="2400" dirty="0"/>
              <a:t>Align with professional and industry practice</a:t>
            </a:r>
          </a:p>
          <a:p>
            <a:r>
              <a:rPr lang="en-US" sz="2400" dirty="0"/>
              <a:t>Align with other working titles within a job group or work unit</a:t>
            </a:r>
          </a:p>
          <a:p>
            <a:r>
              <a:rPr lang="en-US" sz="2400" dirty="0"/>
              <a:t>Be 30 characters or less</a:t>
            </a:r>
            <a:endParaRPr lang="en-US" dirty="0"/>
          </a:p>
        </p:txBody>
      </p:sp>
      <p:grpSp>
        <p:nvGrpSpPr>
          <p:cNvPr id="3" name="Group 2"/>
          <p:cNvGrpSpPr/>
          <p:nvPr/>
        </p:nvGrpSpPr>
        <p:grpSpPr>
          <a:xfrm>
            <a:off x="6019799" y="1080735"/>
            <a:ext cx="5695085" cy="2924761"/>
            <a:chOff x="6151416" y="1797998"/>
            <a:chExt cx="5695085" cy="2924761"/>
          </a:xfrm>
        </p:grpSpPr>
        <p:sp>
          <p:nvSpPr>
            <p:cNvPr id="6" name="Rectangle 5">
              <a:extLst>
                <a:ext uri="{FF2B5EF4-FFF2-40B4-BE49-F238E27FC236}">
                  <a16:creationId xmlns:a16="http://schemas.microsoft.com/office/drawing/2014/main" id="{ED10FB15-684B-604E-AD06-8E63F9D7A4DB}"/>
                </a:ext>
              </a:extLst>
            </p:cNvPr>
            <p:cNvSpPr/>
            <p:nvPr/>
          </p:nvSpPr>
          <p:spPr>
            <a:xfrm>
              <a:off x="6151416" y="1797998"/>
              <a:ext cx="5695085" cy="271549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AAD00399-029A-6640-8FFC-E3601492B651}"/>
                </a:ext>
              </a:extLst>
            </p:cNvPr>
            <p:cNvSpPr txBox="1">
              <a:spLocks/>
            </p:cNvSpPr>
            <p:nvPr/>
          </p:nvSpPr>
          <p:spPr>
            <a:xfrm>
              <a:off x="6151416" y="1935091"/>
              <a:ext cx="5695085" cy="2787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rgbClr val="C00000"/>
                  </a:solidFill>
                </a:rPr>
                <a:t>A Business Title Cannot:</a:t>
              </a:r>
            </a:p>
            <a:p>
              <a:pPr lvl="1"/>
              <a:r>
                <a:rPr lang="en-US" dirty="0"/>
                <a:t>Duplicate a title of record </a:t>
              </a:r>
            </a:p>
            <a:p>
              <a:pPr lvl="1"/>
              <a:r>
                <a:rPr lang="en-US" dirty="0"/>
                <a:t>Misrepresent the university or the authority of a position</a:t>
              </a:r>
            </a:p>
            <a:p>
              <a:pPr lvl="1"/>
              <a:r>
                <a:rPr lang="en-US" dirty="0"/>
                <a:t>Use words typically associated with institutional officers</a:t>
              </a:r>
            </a:p>
            <a:p>
              <a:pPr marL="0" indent="0">
                <a:buFont typeface="Arial" panose="020B0604020202020204" pitchFamily="34" charset="0"/>
                <a:buNone/>
              </a:pPr>
              <a:endParaRPr lang="en-US" dirty="0"/>
            </a:p>
          </p:txBody>
        </p:sp>
      </p:grpSp>
      <p:sp>
        <p:nvSpPr>
          <p:cNvPr id="4" name="TextBox 3"/>
          <p:cNvSpPr txBox="1"/>
          <p:nvPr/>
        </p:nvSpPr>
        <p:spPr>
          <a:xfrm>
            <a:off x="6019800" y="4173207"/>
            <a:ext cx="5695085" cy="2369880"/>
          </a:xfrm>
          <a:prstGeom prst="rect">
            <a:avLst/>
          </a:prstGeom>
          <a:noFill/>
          <a:ln>
            <a:solidFill>
              <a:schemeClr val="tx1"/>
            </a:solidFill>
          </a:ln>
        </p:spPr>
        <p:txBody>
          <a:bodyPr wrap="square" rtlCol="0">
            <a:spAutoFit/>
          </a:bodyPr>
          <a:lstStyle/>
          <a:p>
            <a:r>
              <a:rPr lang="en-US" sz="2800" dirty="0">
                <a:solidFill>
                  <a:srgbClr val="C00000"/>
                </a:solidFill>
              </a:rPr>
              <a:t>Steps to Identify a Business Title:</a:t>
            </a:r>
          </a:p>
          <a:p>
            <a:pPr marL="742950" lvl="1" indent="-285750">
              <a:buFont typeface="Arial" panose="020B0604020202020204" pitchFamily="34" charset="0"/>
              <a:buChar char="•"/>
            </a:pPr>
            <a:r>
              <a:rPr lang="en-US" sz="2400" dirty="0"/>
              <a:t>Check the SJD Library to confirm the title does not exist</a:t>
            </a:r>
          </a:p>
          <a:p>
            <a:pPr marL="742950" lvl="1" indent="-285750">
              <a:buFont typeface="Arial" panose="020B0604020202020204" pitchFamily="34" charset="0"/>
              <a:buChar char="•"/>
            </a:pPr>
            <a:r>
              <a:rPr lang="en-US" sz="2400" dirty="0"/>
              <a:t>Talk with your Supervisor</a:t>
            </a:r>
          </a:p>
          <a:p>
            <a:pPr marL="742950" lvl="1" indent="-285750">
              <a:buFont typeface="Arial" panose="020B0604020202020204" pitchFamily="34" charset="0"/>
              <a:buChar char="•"/>
            </a:pPr>
            <a:r>
              <a:rPr lang="en-US" sz="2400" dirty="0"/>
              <a:t>Confirm with your HR office if you have questions</a:t>
            </a:r>
          </a:p>
        </p:txBody>
      </p:sp>
    </p:spTree>
    <p:extLst>
      <p:ext uri="{BB962C8B-B14F-4D97-AF65-F5344CB8AC3E}">
        <p14:creationId xmlns:p14="http://schemas.microsoft.com/office/powerpoint/2010/main" val="97453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791589-4E7F-2545-A4B4-CA35FFBF38A9}"/>
              </a:ext>
            </a:extLst>
          </p:cNvPr>
          <p:cNvPicPr>
            <a:picLocks noChangeAspect="1"/>
          </p:cNvPicPr>
          <p:nvPr/>
        </p:nvPicPr>
        <p:blipFill>
          <a:blip r:embed="rId2"/>
          <a:stretch>
            <a:fillRect/>
          </a:stretch>
        </p:blipFill>
        <p:spPr>
          <a:xfrm>
            <a:off x="416207" y="1517534"/>
            <a:ext cx="11277029" cy="5242754"/>
          </a:xfrm>
          <a:prstGeom prst="rect">
            <a:avLst/>
          </a:prstGeom>
        </p:spPr>
      </p:pic>
      <p:sp>
        <p:nvSpPr>
          <p:cNvPr id="2" name="Title 1">
            <a:extLst>
              <a:ext uri="{FF2B5EF4-FFF2-40B4-BE49-F238E27FC236}">
                <a16:creationId xmlns:a16="http://schemas.microsoft.com/office/drawing/2014/main" id="{9DAC3526-E80A-7742-ACAB-55B3A651E252}"/>
              </a:ext>
            </a:extLst>
          </p:cNvPr>
          <p:cNvSpPr>
            <a:spLocks noGrp="1"/>
          </p:cNvSpPr>
          <p:nvPr>
            <p:ph type="title"/>
          </p:nvPr>
        </p:nvSpPr>
        <p:spPr/>
        <p:txBody>
          <a:bodyPr>
            <a:normAutofit fontScale="90000"/>
          </a:bodyPr>
          <a:lstStyle/>
          <a:p>
            <a:r>
              <a:rPr lang="en-US" dirty="0"/>
              <a:t>TTC Project Timeline </a:t>
            </a:r>
          </a:p>
        </p:txBody>
      </p:sp>
      <p:cxnSp>
        <p:nvCxnSpPr>
          <p:cNvPr id="5" name="Straight Connector 4">
            <a:extLst>
              <a:ext uri="{FF2B5EF4-FFF2-40B4-BE49-F238E27FC236}">
                <a16:creationId xmlns:a16="http://schemas.microsoft.com/office/drawing/2014/main" id="{E86AFC07-CA0C-314F-8A20-D4870757C570}"/>
              </a:ext>
            </a:extLst>
          </p:cNvPr>
          <p:cNvCxnSpPr>
            <a:cxnSpLocks/>
          </p:cNvCxnSpPr>
          <p:nvPr/>
        </p:nvCxnSpPr>
        <p:spPr>
          <a:xfrm>
            <a:off x="3697516" y="1543831"/>
            <a:ext cx="0" cy="5211564"/>
          </a:xfrm>
          <a:prstGeom prst="line">
            <a:avLst/>
          </a:prstGeom>
          <a:ln w="76200">
            <a:solidFill>
              <a:schemeClr val="accent4">
                <a:alpha val="66000"/>
              </a:schemeClr>
            </a:solidFill>
          </a:ln>
        </p:spPr>
        <p:style>
          <a:lnRef idx="1">
            <a:schemeClr val="accent4"/>
          </a:lnRef>
          <a:fillRef idx="0">
            <a:schemeClr val="accent4"/>
          </a:fillRef>
          <a:effectRef idx="0">
            <a:schemeClr val="accent4"/>
          </a:effectRef>
          <a:fontRef idx="minor">
            <a:schemeClr val="tx1"/>
          </a:fontRef>
        </p:style>
      </p:cxnSp>
      <p:sp>
        <p:nvSpPr>
          <p:cNvPr id="6" name="Rectangle 5">
            <a:extLst>
              <a:ext uri="{FF2B5EF4-FFF2-40B4-BE49-F238E27FC236}">
                <a16:creationId xmlns:a16="http://schemas.microsoft.com/office/drawing/2014/main" id="{E8191F48-AC40-9248-99D2-22BB425924D5}"/>
              </a:ext>
            </a:extLst>
          </p:cNvPr>
          <p:cNvSpPr/>
          <p:nvPr/>
        </p:nvSpPr>
        <p:spPr>
          <a:xfrm>
            <a:off x="7676043" y="1177296"/>
            <a:ext cx="843635" cy="369332"/>
          </a:xfrm>
          <a:prstGeom prst="rect">
            <a:avLst/>
          </a:prstGeom>
        </p:spPr>
        <p:txBody>
          <a:bodyPr wrap="square">
            <a:spAutoFit/>
          </a:bodyPr>
          <a:lstStyle/>
          <a:p>
            <a:pPr algn="ctr">
              <a:spcBef>
                <a:spcPts val="384"/>
              </a:spcBef>
            </a:pPr>
            <a:r>
              <a:rPr lang="en-US" b="1" dirty="0">
                <a:solidFill>
                  <a:schemeClr val="tx1">
                    <a:lumMod val="75000"/>
                    <a:lumOff val="25000"/>
                  </a:schemeClr>
                </a:solidFill>
                <a:cs typeface="Arial" panose="020B0604020202020204" pitchFamily="34" charset="0"/>
              </a:rPr>
              <a:t>MAR</a:t>
            </a:r>
            <a:endParaRPr lang="en-US" dirty="0">
              <a:cs typeface="Arial" panose="020B0604020202020204" pitchFamily="34" charset="0"/>
            </a:endParaRPr>
          </a:p>
        </p:txBody>
      </p:sp>
      <p:sp>
        <p:nvSpPr>
          <p:cNvPr id="7" name="Rectangle 6">
            <a:extLst>
              <a:ext uri="{FF2B5EF4-FFF2-40B4-BE49-F238E27FC236}">
                <a16:creationId xmlns:a16="http://schemas.microsoft.com/office/drawing/2014/main" id="{FDC1D038-DC9D-2E48-9BE4-238DFDF6D190}"/>
              </a:ext>
            </a:extLst>
          </p:cNvPr>
          <p:cNvSpPr/>
          <p:nvPr/>
        </p:nvSpPr>
        <p:spPr>
          <a:xfrm>
            <a:off x="8655026" y="1177296"/>
            <a:ext cx="843635" cy="369332"/>
          </a:xfrm>
          <a:prstGeom prst="rect">
            <a:avLst/>
          </a:prstGeom>
        </p:spPr>
        <p:txBody>
          <a:bodyPr wrap="square">
            <a:spAutoFit/>
          </a:bodyPr>
          <a:lstStyle/>
          <a:p>
            <a:pPr algn="ctr">
              <a:spcBef>
                <a:spcPts val="384"/>
              </a:spcBef>
            </a:pPr>
            <a:r>
              <a:rPr lang="en-US" b="1" dirty="0">
                <a:solidFill>
                  <a:schemeClr val="tx1">
                    <a:lumMod val="75000"/>
                    <a:lumOff val="25000"/>
                  </a:schemeClr>
                </a:solidFill>
                <a:cs typeface="Arial" panose="020B0604020202020204" pitchFamily="34" charset="0"/>
              </a:rPr>
              <a:t>APR</a:t>
            </a:r>
            <a:endParaRPr lang="en-US" dirty="0">
              <a:cs typeface="Arial" panose="020B0604020202020204" pitchFamily="34" charset="0"/>
            </a:endParaRPr>
          </a:p>
        </p:txBody>
      </p:sp>
      <p:sp>
        <p:nvSpPr>
          <p:cNvPr id="8" name="Rectangle 7">
            <a:extLst>
              <a:ext uri="{FF2B5EF4-FFF2-40B4-BE49-F238E27FC236}">
                <a16:creationId xmlns:a16="http://schemas.microsoft.com/office/drawing/2014/main" id="{DEE1BD87-4AB0-7F40-ACDF-4190E5FC1341}"/>
              </a:ext>
            </a:extLst>
          </p:cNvPr>
          <p:cNvSpPr/>
          <p:nvPr/>
        </p:nvSpPr>
        <p:spPr>
          <a:xfrm>
            <a:off x="9800371" y="1167771"/>
            <a:ext cx="843635" cy="369332"/>
          </a:xfrm>
          <a:prstGeom prst="rect">
            <a:avLst/>
          </a:prstGeom>
        </p:spPr>
        <p:txBody>
          <a:bodyPr wrap="square">
            <a:spAutoFit/>
          </a:bodyPr>
          <a:lstStyle/>
          <a:p>
            <a:pPr algn="ctr">
              <a:spcBef>
                <a:spcPts val="384"/>
              </a:spcBef>
            </a:pPr>
            <a:r>
              <a:rPr lang="en-US" b="1" dirty="0">
                <a:solidFill>
                  <a:schemeClr val="tx1">
                    <a:lumMod val="75000"/>
                    <a:lumOff val="25000"/>
                  </a:schemeClr>
                </a:solidFill>
                <a:cs typeface="Arial" panose="020B0604020202020204" pitchFamily="34" charset="0"/>
              </a:rPr>
              <a:t>MAY</a:t>
            </a:r>
            <a:endParaRPr lang="en-US" dirty="0">
              <a:cs typeface="Arial" panose="020B0604020202020204" pitchFamily="34" charset="0"/>
            </a:endParaRPr>
          </a:p>
        </p:txBody>
      </p:sp>
      <p:sp>
        <p:nvSpPr>
          <p:cNvPr id="9" name="Rectangle 8">
            <a:extLst>
              <a:ext uri="{FF2B5EF4-FFF2-40B4-BE49-F238E27FC236}">
                <a16:creationId xmlns:a16="http://schemas.microsoft.com/office/drawing/2014/main" id="{B41CBA54-A609-8546-8F89-1F60C8CC4F48}"/>
              </a:ext>
            </a:extLst>
          </p:cNvPr>
          <p:cNvSpPr/>
          <p:nvPr/>
        </p:nvSpPr>
        <p:spPr>
          <a:xfrm>
            <a:off x="10707046" y="1167771"/>
            <a:ext cx="843635" cy="369332"/>
          </a:xfrm>
          <a:prstGeom prst="rect">
            <a:avLst/>
          </a:prstGeom>
        </p:spPr>
        <p:txBody>
          <a:bodyPr wrap="square">
            <a:spAutoFit/>
          </a:bodyPr>
          <a:lstStyle/>
          <a:p>
            <a:pPr algn="ctr">
              <a:spcBef>
                <a:spcPts val="384"/>
              </a:spcBef>
            </a:pPr>
            <a:r>
              <a:rPr lang="en-US" b="1" dirty="0">
                <a:solidFill>
                  <a:schemeClr val="tx1">
                    <a:lumMod val="75000"/>
                    <a:lumOff val="25000"/>
                  </a:schemeClr>
                </a:solidFill>
                <a:cs typeface="Arial" panose="020B0604020202020204" pitchFamily="34" charset="0"/>
              </a:rPr>
              <a:t>JUN</a:t>
            </a:r>
            <a:endParaRPr lang="en-US" dirty="0">
              <a:cs typeface="Arial" panose="020B0604020202020204" pitchFamily="34" charset="0"/>
            </a:endParaRPr>
          </a:p>
        </p:txBody>
      </p:sp>
      <p:sp>
        <p:nvSpPr>
          <p:cNvPr id="10" name="Rectangle 9">
            <a:extLst>
              <a:ext uri="{FF2B5EF4-FFF2-40B4-BE49-F238E27FC236}">
                <a16:creationId xmlns:a16="http://schemas.microsoft.com/office/drawing/2014/main" id="{D45D4E19-0C06-734D-8943-A7D5DE20582B}"/>
              </a:ext>
            </a:extLst>
          </p:cNvPr>
          <p:cNvSpPr/>
          <p:nvPr/>
        </p:nvSpPr>
        <p:spPr>
          <a:xfrm>
            <a:off x="6613879" y="1167771"/>
            <a:ext cx="843635" cy="369332"/>
          </a:xfrm>
          <a:prstGeom prst="rect">
            <a:avLst/>
          </a:prstGeom>
        </p:spPr>
        <p:txBody>
          <a:bodyPr wrap="square">
            <a:spAutoFit/>
          </a:bodyPr>
          <a:lstStyle/>
          <a:p>
            <a:pPr algn="ctr">
              <a:spcBef>
                <a:spcPts val="384"/>
              </a:spcBef>
            </a:pPr>
            <a:r>
              <a:rPr lang="en-US" b="1" dirty="0">
                <a:solidFill>
                  <a:schemeClr val="tx1">
                    <a:lumMod val="75000"/>
                    <a:lumOff val="25000"/>
                  </a:schemeClr>
                </a:solidFill>
                <a:cs typeface="Arial" panose="020B0604020202020204" pitchFamily="34" charset="0"/>
              </a:rPr>
              <a:t>FEB</a:t>
            </a:r>
            <a:endParaRPr lang="en-US" dirty="0">
              <a:cs typeface="Arial" panose="020B0604020202020204" pitchFamily="34" charset="0"/>
            </a:endParaRPr>
          </a:p>
        </p:txBody>
      </p:sp>
      <p:sp>
        <p:nvSpPr>
          <p:cNvPr id="11" name="Rectangle 10">
            <a:extLst>
              <a:ext uri="{FF2B5EF4-FFF2-40B4-BE49-F238E27FC236}">
                <a16:creationId xmlns:a16="http://schemas.microsoft.com/office/drawing/2014/main" id="{2B09EDEB-41A8-3C47-97DA-8FED5E81865F}"/>
              </a:ext>
            </a:extLst>
          </p:cNvPr>
          <p:cNvSpPr/>
          <p:nvPr/>
        </p:nvSpPr>
        <p:spPr>
          <a:xfrm>
            <a:off x="5563918" y="1177296"/>
            <a:ext cx="843635" cy="369332"/>
          </a:xfrm>
          <a:prstGeom prst="rect">
            <a:avLst/>
          </a:prstGeom>
        </p:spPr>
        <p:txBody>
          <a:bodyPr wrap="square">
            <a:spAutoFit/>
          </a:bodyPr>
          <a:lstStyle/>
          <a:p>
            <a:pPr algn="ctr">
              <a:spcBef>
                <a:spcPts val="384"/>
              </a:spcBef>
            </a:pPr>
            <a:r>
              <a:rPr lang="en-US" b="1" dirty="0">
                <a:solidFill>
                  <a:schemeClr val="tx1">
                    <a:lumMod val="75000"/>
                    <a:lumOff val="25000"/>
                  </a:schemeClr>
                </a:solidFill>
                <a:cs typeface="Arial" panose="020B0604020202020204" pitchFamily="34" charset="0"/>
              </a:rPr>
              <a:t>JAN</a:t>
            </a:r>
            <a:endParaRPr lang="en-US" dirty="0">
              <a:cs typeface="Arial" panose="020B0604020202020204" pitchFamily="34" charset="0"/>
            </a:endParaRPr>
          </a:p>
        </p:txBody>
      </p:sp>
      <p:sp>
        <p:nvSpPr>
          <p:cNvPr id="12" name="Rectangle 11">
            <a:extLst>
              <a:ext uri="{FF2B5EF4-FFF2-40B4-BE49-F238E27FC236}">
                <a16:creationId xmlns:a16="http://schemas.microsoft.com/office/drawing/2014/main" id="{D706F207-D605-FF4C-AD26-41E60754174A}"/>
              </a:ext>
            </a:extLst>
          </p:cNvPr>
          <p:cNvSpPr/>
          <p:nvPr/>
        </p:nvSpPr>
        <p:spPr>
          <a:xfrm>
            <a:off x="4537134" y="1164170"/>
            <a:ext cx="843635" cy="369332"/>
          </a:xfrm>
          <a:prstGeom prst="rect">
            <a:avLst/>
          </a:prstGeom>
        </p:spPr>
        <p:txBody>
          <a:bodyPr wrap="square">
            <a:spAutoFit/>
          </a:bodyPr>
          <a:lstStyle/>
          <a:p>
            <a:pPr algn="ctr">
              <a:spcBef>
                <a:spcPts val="384"/>
              </a:spcBef>
            </a:pPr>
            <a:r>
              <a:rPr lang="en-US" b="1" dirty="0">
                <a:solidFill>
                  <a:schemeClr val="tx1">
                    <a:lumMod val="75000"/>
                    <a:lumOff val="25000"/>
                  </a:schemeClr>
                </a:solidFill>
                <a:cs typeface="Arial" panose="020B0604020202020204" pitchFamily="34" charset="0"/>
              </a:rPr>
              <a:t>DEC</a:t>
            </a:r>
            <a:endParaRPr lang="en-US" dirty="0">
              <a:cs typeface="Arial" panose="020B0604020202020204" pitchFamily="34" charset="0"/>
            </a:endParaRPr>
          </a:p>
        </p:txBody>
      </p:sp>
      <p:sp>
        <p:nvSpPr>
          <p:cNvPr id="13" name="Rectangle 12">
            <a:extLst>
              <a:ext uri="{FF2B5EF4-FFF2-40B4-BE49-F238E27FC236}">
                <a16:creationId xmlns:a16="http://schemas.microsoft.com/office/drawing/2014/main" id="{8F608562-9040-2F44-848A-084716CAA2DA}"/>
              </a:ext>
            </a:extLst>
          </p:cNvPr>
          <p:cNvSpPr/>
          <p:nvPr/>
        </p:nvSpPr>
        <p:spPr>
          <a:xfrm>
            <a:off x="3542644" y="1177296"/>
            <a:ext cx="843635" cy="369332"/>
          </a:xfrm>
          <a:prstGeom prst="rect">
            <a:avLst/>
          </a:prstGeom>
        </p:spPr>
        <p:txBody>
          <a:bodyPr wrap="square">
            <a:spAutoFit/>
          </a:bodyPr>
          <a:lstStyle/>
          <a:p>
            <a:pPr algn="ctr">
              <a:spcBef>
                <a:spcPts val="384"/>
              </a:spcBef>
            </a:pPr>
            <a:r>
              <a:rPr lang="en-US" b="1" dirty="0">
                <a:solidFill>
                  <a:schemeClr val="tx1">
                    <a:lumMod val="75000"/>
                    <a:lumOff val="25000"/>
                  </a:schemeClr>
                </a:solidFill>
                <a:cs typeface="Arial" panose="020B0604020202020204" pitchFamily="34" charset="0"/>
              </a:rPr>
              <a:t>NOV</a:t>
            </a:r>
            <a:endParaRPr lang="en-US" dirty="0">
              <a:cs typeface="Arial" panose="020B0604020202020204" pitchFamily="34" charset="0"/>
            </a:endParaRPr>
          </a:p>
        </p:txBody>
      </p:sp>
      <p:sp>
        <p:nvSpPr>
          <p:cNvPr id="14" name="Rectangle 13">
            <a:extLst>
              <a:ext uri="{FF2B5EF4-FFF2-40B4-BE49-F238E27FC236}">
                <a16:creationId xmlns:a16="http://schemas.microsoft.com/office/drawing/2014/main" id="{30F9F5A9-1525-CB48-8D2A-F79ACC87A125}"/>
              </a:ext>
            </a:extLst>
          </p:cNvPr>
          <p:cNvSpPr/>
          <p:nvPr/>
        </p:nvSpPr>
        <p:spPr>
          <a:xfrm>
            <a:off x="2460338" y="1177296"/>
            <a:ext cx="843635" cy="369332"/>
          </a:xfrm>
          <a:prstGeom prst="rect">
            <a:avLst/>
          </a:prstGeom>
        </p:spPr>
        <p:txBody>
          <a:bodyPr wrap="square">
            <a:spAutoFit/>
          </a:bodyPr>
          <a:lstStyle/>
          <a:p>
            <a:pPr algn="ctr">
              <a:spcBef>
                <a:spcPts val="384"/>
              </a:spcBef>
            </a:pPr>
            <a:r>
              <a:rPr lang="en-US" b="1" dirty="0">
                <a:solidFill>
                  <a:schemeClr val="tx1">
                    <a:lumMod val="75000"/>
                    <a:lumOff val="25000"/>
                  </a:schemeClr>
                </a:solidFill>
                <a:cs typeface="Arial" panose="020B0604020202020204" pitchFamily="34" charset="0"/>
              </a:rPr>
              <a:t>OCT</a:t>
            </a:r>
            <a:endParaRPr lang="en-US" dirty="0">
              <a:cs typeface="Arial" panose="020B0604020202020204" pitchFamily="34" charset="0"/>
            </a:endParaRPr>
          </a:p>
        </p:txBody>
      </p:sp>
      <p:sp>
        <p:nvSpPr>
          <p:cNvPr id="15" name="Rectangle 14">
            <a:extLst>
              <a:ext uri="{FF2B5EF4-FFF2-40B4-BE49-F238E27FC236}">
                <a16:creationId xmlns:a16="http://schemas.microsoft.com/office/drawing/2014/main" id="{46D973C2-23F0-A74E-8587-7236B83F9EAE}"/>
              </a:ext>
            </a:extLst>
          </p:cNvPr>
          <p:cNvSpPr/>
          <p:nvPr/>
        </p:nvSpPr>
        <p:spPr>
          <a:xfrm>
            <a:off x="1396412" y="1164170"/>
            <a:ext cx="843635" cy="369332"/>
          </a:xfrm>
          <a:prstGeom prst="rect">
            <a:avLst/>
          </a:prstGeom>
        </p:spPr>
        <p:txBody>
          <a:bodyPr wrap="square">
            <a:spAutoFit/>
          </a:bodyPr>
          <a:lstStyle/>
          <a:p>
            <a:pPr algn="ctr">
              <a:spcBef>
                <a:spcPts val="384"/>
              </a:spcBef>
            </a:pPr>
            <a:r>
              <a:rPr lang="en-US" b="1" dirty="0">
                <a:solidFill>
                  <a:schemeClr val="tx1">
                    <a:lumMod val="75000"/>
                    <a:lumOff val="25000"/>
                  </a:schemeClr>
                </a:solidFill>
                <a:cs typeface="Arial" panose="020B0604020202020204" pitchFamily="34" charset="0"/>
              </a:rPr>
              <a:t>SEP</a:t>
            </a:r>
            <a:endParaRPr lang="en-US" dirty="0">
              <a:cs typeface="Arial" panose="020B0604020202020204" pitchFamily="34" charset="0"/>
            </a:endParaRPr>
          </a:p>
        </p:txBody>
      </p:sp>
    </p:spTree>
    <p:extLst>
      <p:ext uri="{BB962C8B-B14F-4D97-AF65-F5344CB8AC3E}">
        <p14:creationId xmlns:p14="http://schemas.microsoft.com/office/powerpoint/2010/main" val="15651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Business Title Examples</a:t>
            </a:r>
          </a:p>
        </p:txBody>
      </p:sp>
      <p:sp>
        <p:nvSpPr>
          <p:cNvPr id="10" name="Content Placeholder 2"/>
          <p:cNvSpPr>
            <a:spLocks noGrp="1"/>
          </p:cNvSpPr>
          <p:nvPr>
            <p:ph idx="1"/>
          </p:nvPr>
        </p:nvSpPr>
        <p:spPr>
          <a:xfrm>
            <a:off x="838200" y="961400"/>
            <a:ext cx="10515600" cy="5706099"/>
          </a:xfrm>
        </p:spPr>
        <p:txBody>
          <a:bodyPr>
            <a:noAutofit/>
          </a:bodyPr>
          <a:lstStyle/>
          <a:p>
            <a:pPr marL="0" indent="0">
              <a:buNone/>
            </a:pPr>
            <a:r>
              <a:rPr lang="en-US" sz="2400" dirty="0">
                <a:solidFill>
                  <a:srgbClr val="C00000"/>
                </a:solidFill>
              </a:rPr>
              <a:t>Recreation Program Coordinator </a:t>
            </a:r>
          </a:p>
          <a:p>
            <a:r>
              <a:rPr lang="en-US" sz="2000" u="sng" dirty="0"/>
              <a:t>Possible</a:t>
            </a:r>
            <a:r>
              <a:rPr lang="en-US" sz="2000" dirty="0"/>
              <a:t> Title: Adopts the business title of </a:t>
            </a:r>
            <a:r>
              <a:rPr lang="en-US" sz="2000" u="sng" dirty="0"/>
              <a:t>Coordinator of Competitive Sports</a:t>
            </a:r>
            <a:r>
              <a:rPr lang="en-US" sz="2000" dirty="0"/>
              <a:t> to specify their program area</a:t>
            </a:r>
          </a:p>
          <a:p>
            <a:r>
              <a:rPr lang="en-US" sz="2000" u="sng" dirty="0"/>
              <a:t>Not Acceptable</a:t>
            </a:r>
            <a:r>
              <a:rPr lang="en-US" sz="2000" dirty="0"/>
              <a:t> Title: A business title of </a:t>
            </a:r>
            <a:r>
              <a:rPr lang="en-US" sz="2000" u="sng" dirty="0"/>
              <a:t>Director of Recreation</a:t>
            </a:r>
            <a:r>
              <a:rPr lang="en-US" sz="2000" dirty="0"/>
              <a:t> would not work because the title misrepresents their level of authority</a:t>
            </a:r>
          </a:p>
          <a:p>
            <a:pPr marL="0" indent="0">
              <a:buNone/>
            </a:pPr>
            <a:endParaRPr lang="en-US" sz="500" dirty="0">
              <a:solidFill>
                <a:srgbClr val="C00000"/>
              </a:solidFill>
            </a:endParaRPr>
          </a:p>
          <a:p>
            <a:pPr marL="0" indent="0">
              <a:buNone/>
            </a:pPr>
            <a:r>
              <a:rPr lang="en-US" sz="2400" dirty="0">
                <a:solidFill>
                  <a:srgbClr val="C00000"/>
                </a:solidFill>
              </a:rPr>
              <a:t>Outreach Specialist</a:t>
            </a:r>
          </a:p>
          <a:p>
            <a:r>
              <a:rPr lang="en-US" sz="2000" u="sng" dirty="0"/>
              <a:t>Possible</a:t>
            </a:r>
            <a:r>
              <a:rPr lang="en-US" sz="2000" dirty="0"/>
              <a:t> Title: A business title of </a:t>
            </a:r>
            <a:r>
              <a:rPr lang="en-US" sz="2000" u="sng" dirty="0"/>
              <a:t>Outreach Specialist-Senior</a:t>
            </a:r>
            <a:r>
              <a:rPr lang="en-US" sz="2000" dirty="0"/>
              <a:t> would work because it is not a current title and reflects the employee’s experience</a:t>
            </a:r>
          </a:p>
          <a:p>
            <a:r>
              <a:rPr lang="en-US" sz="2000" u="sng" dirty="0"/>
              <a:t>Not Acceptable</a:t>
            </a:r>
            <a:r>
              <a:rPr lang="en-US" sz="2000" dirty="0"/>
              <a:t> Title: A business title of </a:t>
            </a:r>
            <a:r>
              <a:rPr lang="en-US" sz="2000" u="sng" dirty="0"/>
              <a:t>Extension Specialist</a:t>
            </a:r>
            <a:r>
              <a:rPr lang="en-US" sz="2000" dirty="0"/>
              <a:t> would not work because that is an existing title of </a:t>
            </a:r>
            <a:r>
              <a:rPr lang="en-US" sz="2000" dirty="0" smtClean="0"/>
              <a:t>record</a:t>
            </a:r>
          </a:p>
          <a:p>
            <a:pPr marL="0" indent="0">
              <a:buNone/>
            </a:pPr>
            <a:r>
              <a:rPr lang="en-US" sz="2400" dirty="0">
                <a:solidFill>
                  <a:srgbClr val="C00000"/>
                </a:solidFill>
              </a:rPr>
              <a:t>Sponsored Programs, Grants &amp; Contracts Compliance Officer </a:t>
            </a:r>
            <a:endParaRPr lang="en-US" sz="2400" u="sng" dirty="0">
              <a:solidFill>
                <a:srgbClr val="C00000"/>
              </a:solidFill>
            </a:endParaRPr>
          </a:p>
          <a:p>
            <a:r>
              <a:rPr lang="en-US" sz="2000" u="sng" dirty="0"/>
              <a:t>Possible</a:t>
            </a:r>
            <a:r>
              <a:rPr lang="en-US" sz="2000" dirty="0"/>
              <a:t> Title: A business title of </a:t>
            </a:r>
            <a:r>
              <a:rPr lang="en-US" sz="2000" u="sng" dirty="0"/>
              <a:t>Research Administration Compliance Specialist</a:t>
            </a:r>
            <a:r>
              <a:rPr lang="en-US" sz="2000" dirty="0"/>
              <a:t> might work because it defines an area within the title.</a:t>
            </a:r>
          </a:p>
          <a:p>
            <a:r>
              <a:rPr lang="en-US" sz="2000" u="sng" dirty="0"/>
              <a:t>Not Acceptable</a:t>
            </a:r>
            <a:r>
              <a:rPr lang="en-US" sz="2000" dirty="0"/>
              <a:t> Title: A business title of </a:t>
            </a:r>
            <a:r>
              <a:rPr lang="en-US" sz="2000" u="sng" dirty="0"/>
              <a:t>Compliance Manager</a:t>
            </a:r>
            <a:r>
              <a:rPr lang="en-US" sz="2000" dirty="0"/>
              <a:t> would not work because that is an existing title of record</a:t>
            </a:r>
          </a:p>
          <a:p>
            <a:pPr marL="0" indent="0">
              <a:buNone/>
            </a:pPr>
            <a:endParaRPr lang="en-US" sz="2000" dirty="0"/>
          </a:p>
          <a:p>
            <a:pPr marL="0" indent="0">
              <a:buNone/>
            </a:pPr>
            <a:endParaRPr lang="en-US" sz="500" u="sng" dirty="0"/>
          </a:p>
        </p:txBody>
      </p:sp>
      <p:pic>
        <p:nvPicPr>
          <p:cNvPr id="4" name="Picture 3"/>
          <p:cNvPicPr>
            <a:picLocks noChangeAspect="1"/>
          </p:cNvPicPr>
          <p:nvPr/>
        </p:nvPicPr>
        <p:blipFill>
          <a:blip r:embed="rId3"/>
          <a:stretch>
            <a:fillRect/>
          </a:stretch>
        </p:blipFill>
        <p:spPr>
          <a:xfrm>
            <a:off x="665542" y="1394444"/>
            <a:ext cx="448888" cy="457200"/>
          </a:xfrm>
          <a:prstGeom prst="rect">
            <a:avLst/>
          </a:prstGeom>
        </p:spPr>
      </p:pic>
      <p:pic>
        <p:nvPicPr>
          <p:cNvPr id="5" name="Picture 4"/>
          <p:cNvPicPr>
            <a:picLocks noChangeAspect="1"/>
          </p:cNvPicPr>
          <p:nvPr/>
        </p:nvPicPr>
        <p:blipFill>
          <a:blip r:embed="rId3"/>
          <a:stretch>
            <a:fillRect/>
          </a:stretch>
        </p:blipFill>
        <p:spPr>
          <a:xfrm>
            <a:off x="665542" y="3419308"/>
            <a:ext cx="448888" cy="457200"/>
          </a:xfrm>
          <a:prstGeom prst="rect">
            <a:avLst/>
          </a:prstGeom>
        </p:spPr>
      </p:pic>
      <p:pic>
        <p:nvPicPr>
          <p:cNvPr id="6" name="Picture 5"/>
          <p:cNvPicPr>
            <a:picLocks noChangeAspect="1"/>
          </p:cNvPicPr>
          <p:nvPr/>
        </p:nvPicPr>
        <p:blipFill>
          <a:blip r:embed="rId4"/>
          <a:stretch>
            <a:fillRect/>
          </a:stretch>
        </p:blipFill>
        <p:spPr>
          <a:xfrm>
            <a:off x="662982" y="4093783"/>
            <a:ext cx="451448" cy="457200"/>
          </a:xfrm>
          <a:prstGeom prst="rect">
            <a:avLst/>
          </a:prstGeom>
        </p:spPr>
      </p:pic>
      <p:pic>
        <p:nvPicPr>
          <p:cNvPr id="7" name="Picture 6"/>
          <p:cNvPicPr>
            <a:picLocks noChangeAspect="1"/>
          </p:cNvPicPr>
          <p:nvPr/>
        </p:nvPicPr>
        <p:blipFill>
          <a:blip r:embed="rId4"/>
          <a:stretch>
            <a:fillRect/>
          </a:stretch>
        </p:blipFill>
        <p:spPr>
          <a:xfrm>
            <a:off x="668102" y="5380641"/>
            <a:ext cx="457200" cy="457200"/>
          </a:xfrm>
          <a:prstGeom prst="rect">
            <a:avLst/>
          </a:prstGeom>
        </p:spPr>
      </p:pic>
      <p:pic>
        <p:nvPicPr>
          <p:cNvPr id="11" name="Picture 10"/>
          <p:cNvPicPr>
            <a:picLocks noChangeAspect="1"/>
          </p:cNvPicPr>
          <p:nvPr/>
        </p:nvPicPr>
        <p:blipFill>
          <a:blip r:embed="rId4"/>
          <a:stretch>
            <a:fillRect/>
          </a:stretch>
        </p:blipFill>
        <p:spPr>
          <a:xfrm>
            <a:off x="665542" y="2105075"/>
            <a:ext cx="451448" cy="457200"/>
          </a:xfrm>
          <a:prstGeom prst="rect">
            <a:avLst/>
          </a:prstGeom>
        </p:spPr>
      </p:pic>
    </p:spTree>
    <p:extLst>
      <p:ext uri="{BB962C8B-B14F-4D97-AF65-F5344CB8AC3E}">
        <p14:creationId xmlns:p14="http://schemas.microsoft.com/office/powerpoint/2010/main" val="2880451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Agenda</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2400" dirty="0">
                <a:latin typeface="Arial" panose="020B0604020202020204" pitchFamily="34" charset="0"/>
                <a:cs typeface="Arial" panose="020B0604020202020204" pitchFamily="34" charset="0"/>
              </a:rPr>
              <a:t>01 | </a:t>
            </a:r>
            <a:r>
              <a:rPr lang="en-US" sz="2400" dirty="0"/>
              <a:t>OVERVIEW AND MAPPING UPDATE</a:t>
            </a:r>
          </a:p>
          <a:p>
            <a:pPr marL="0" indent="0">
              <a:buNone/>
            </a:pPr>
            <a:r>
              <a:rPr lang="en-US" sz="2400" dirty="0">
                <a:latin typeface="Arial" panose="020B0604020202020204" pitchFamily="34" charset="0"/>
                <a:cs typeface="Arial" panose="020B0604020202020204" pitchFamily="34" charset="0"/>
              </a:rPr>
              <a:t>02 | STANDARD JOB DESCRIPTION LIBRARY</a:t>
            </a:r>
          </a:p>
          <a:p>
            <a:pPr marL="0" indent="0">
              <a:buNone/>
            </a:pPr>
            <a:r>
              <a:rPr lang="en-US" sz="2400" dirty="0">
                <a:latin typeface="Arial" panose="020B0604020202020204" pitchFamily="34" charset="0"/>
                <a:cs typeface="Arial" panose="020B0604020202020204" pitchFamily="34" charset="0"/>
              </a:rPr>
              <a:t>03 | </a:t>
            </a:r>
            <a:r>
              <a:rPr lang="en-US" sz="2400" dirty="0">
                <a:cs typeface="Arial"/>
              </a:rPr>
              <a:t>PROGRESSION &amp; PROMOTION</a:t>
            </a:r>
          </a:p>
          <a:p>
            <a:pPr marL="0" indent="0">
              <a:buNone/>
            </a:pPr>
            <a:r>
              <a:rPr lang="en-US" sz="2400" dirty="0">
                <a:latin typeface="Arial"/>
                <a:cs typeface="Arial"/>
              </a:rPr>
              <a:t>04 | </a:t>
            </a:r>
            <a:r>
              <a:rPr lang="en-US" sz="2400" dirty="0">
                <a:latin typeface="Arial" panose="020B0604020202020204" pitchFamily="34" charset="0"/>
                <a:cs typeface="Arial" panose="020B0604020202020204" pitchFamily="34" charset="0"/>
              </a:rPr>
              <a:t>BUSINESS TITLES</a:t>
            </a:r>
          </a:p>
          <a:p>
            <a:pPr marL="0" indent="0">
              <a:buNone/>
            </a:pPr>
            <a:r>
              <a:rPr lang="en-US" sz="2400" b="1" dirty="0">
                <a:solidFill>
                  <a:srgbClr val="C00000"/>
                </a:solidFill>
                <a:latin typeface="Arial" panose="020B0604020202020204" pitchFamily="34" charset="0"/>
                <a:cs typeface="Arial" panose="020B0604020202020204" pitchFamily="34" charset="0"/>
              </a:rPr>
              <a:t>05 | All-CAMPUS FORUMS</a:t>
            </a:r>
          </a:p>
        </p:txBody>
      </p:sp>
    </p:spTree>
    <p:extLst>
      <p:ext uri="{BB962C8B-B14F-4D97-AF65-F5344CB8AC3E}">
        <p14:creationId xmlns:p14="http://schemas.microsoft.com/office/powerpoint/2010/main" val="4106744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848"/>
            <a:ext cx="10515600" cy="640936"/>
          </a:xfrm>
        </p:spPr>
        <p:txBody>
          <a:bodyPr>
            <a:normAutofit/>
          </a:bodyPr>
          <a:lstStyle/>
          <a:p>
            <a:r>
              <a:rPr lang="en-US" sz="4000" b="0" dirty="0"/>
              <a:t>November All-Campus Forums</a:t>
            </a:r>
          </a:p>
        </p:txBody>
      </p:sp>
      <p:graphicFrame>
        <p:nvGraphicFramePr>
          <p:cNvPr id="5" name="Table 4"/>
          <p:cNvGraphicFramePr>
            <a:graphicFrameLocks noGrp="1"/>
          </p:cNvGraphicFramePr>
          <p:nvPr/>
        </p:nvGraphicFramePr>
        <p:xfrm>
          <a:off x="838200" y="1037062"/>
          <a:ext cx="10904034" cy="5726152"/>
        </p:xfrm>
        <a:graphic>
          <a:graphicData uri="http://schemas.openxmlformats.org/drawingml/2006/table">
            <a:tbl>
              <a:tblPr firstRow="1" firstCol="1" bandRow="1">
                <a:tableStyleId>{5C22544A-7EE6-4342-B048-85BDC9FD1C3A}</a:tableStyleId>
              </a:tblPr>
              <a:tblGrid>
                <a:gridCol w="2302646">
                  <a:extLst>
                    <a:ext uri="{9D8B030D-6E8A-4147-A177-3AD203B41FA5}">
                      <a16:colId xmlns:a16="http://schemas.microsoft.com/office/drawing/2014/main" val="1330329206"/>
                    </a:ext>
                  </a:extLst>
                </a:gridCol>
                <a:gridCol w="5607286">
                  <a:extLst>
                    <a:ext uri="{9D8B030D-6E8A-4147-A177-3AD203B41FA5}">
                      <a16:colId xmlns:a16="http://schemas.microsoft.com/office/drawing/2014/main" val="2295835447"/>
                    </a:ext>
                  </a:extLst>
                </a:gridCol>
                <a:gridCol w="2994102">
                  <a:extLst>
                    <a:ext uri="{9D8B030D-6E8A-4147-A177-3AD203B41FA5}">
                      <a16:colId xmlns:a16="http://schemas.microsoft.com/office/drawing/2014/main" val="239971035"/>
                    </a:ext>
                  </a:extLst>
                </a:gridCol>
              </a:tblGrid>
              <a:tr h="311204">
                <a:tc>
                  <a:txBody>
                    <a:bodyPr/>
                    <a:lstStyle/>
                    <a:p>
                      <a:pPr marL="0" marR="0">
                        <a:spcBef>
                          <a:spcPts val="0"/>
                        </a:spcBef>
                        <a:spcAft>
                          <a:spcPts val="0"/>
                        </a:spcAft>
                      </a:pPr>
                      <a:r>
                        <a:rPr lang="en-US" sz="2000" b="1" dirty="0">
                          <a:solidFill>
                            <a:schemeClr val="bg1">
                              <a:lumMod val="95000"/>
                            </a:schemeClr>
                          </a:solidFill>
                          <a:effectLst/>
                          <a:latin typeface="Verdana" panose="020B0604030504040204" pitchFamily="34" charset="0"/>
                          <a:ea typeface="Verdana" panose="020B0604030504040204" pitchFamily="34" charset="0"/>
                        </a:rPr>
                        <a:t>Dates</a:t>
                      </a:r>
                    </a:p>
                  </a:txBody>
                  <a:tcPr marL="68580" marR="68580" marT="0" marB="0">
                    <a:solidFill>
                      <a:srgbClr val="C00000"/>
                    </a:solidFill>
                  </a:tcPr>
                </a:tc>
                <a:tc>
                  <a:txBody>
                    <a:bodyPr/>
                    <a:lstStyle/>
                    <a:p>
                      <a:pPr marL="0" marR="0">
                        <a:spcBef>
                          <a:spcPts val="0"/>
                        </a:spcBef>
                        <a:spcAft>
                          <a:spcPts val="0"/>
                        </a:spcAft>
                      </a:pPr>
                      <a:r>
                        <a:rPr lang="en-US" sz="2000" b="1" dirty="0">
                          <a:solidFill>
                            <a:schemeClr val="bg1">
                              <a:lumMod val="95000"/>
                            </a:schemeClr>
                          </a:solidFill>
                          <a:effectLst/>
                          <a:latin typeface="Verdana" panose="020B0604030504040204" pitchFamily="34" charset="0"/>
                          <a:ea typeface="Verdana" panose="020B0604030504040204" pitchFamily="34" charset="0"/>
                        </a:rPr>
                        <a:t>Location</a:t>
                      </a:r>
                    </a:p>
                  </a:txBody>
                  <a:tcPr marL="68580" marR="68580" marT="0" marB="0">
                    <a:solidFill>
                      <a:srgbClr val="C00000"/>
                    </a:solidFill>
                  </a:tcPr>
                </a:tc>
                <a:tc>
                  <a:txBody>
                    <a:bodyPr/>
                    <a:lstStyle/>
                    <a:p>
                      <a:pPr marL="0" marR="0">
                        <a:spcBef>
                          <a:spcPts val="0"/>
                        </a:spcBef>
                        <a:spcAft>
                          <a:spcPts val="0"/>
                        </a:spcAft>
                      </a:pPr>
                      <a:r>
                        <a:rPr lang="en-US" sz="2000" b="1" dirty="0">
                          <a:solidFill>
                            <a:schemeClr val="bg1">
                              <a:lumMod val="95000"/>
                            </a:schemeClr>
                          </a:solidFill>
                          <a:effectLst/>
                          <a:latin typeface="Verdana" panose="020B0604030504040204" pitchFamily="34" charset="0"/>
                          <a:ea typeface="Verdana" panose="020B0604030504040204" pitchFamily="34" charset="0"/>
                        </a:rPr>
                        <a:t>Event Time</a:t>
                      </a:r>
                    </a:p>
                  </a:txBody>
                  <a:tcPr marL="68580" marR="68580" marT="0" marB="0">
                    <a:solidFill>
                      <a:srgbClr val="C00000"/>
                    </a:solidFill>
                  </a:tcPr>
                </a:tc>
                <a:extLst>
                  <a:ext uri="{0D108BD9-81ED-4DB2-BD59-A6C34878D82A}">
                    <a16:rowId xmlns:a16="http://schemas.microsoft.com/office/drawing/2014/main" val="1473729514"/>
                  </a:ext>
                </a:extLst>
              </a:tr>
              <a:tr h="1058093">
                <a:tc>
                  <a:txBody>
                    <a:bodyPr/>
                    <a:lstStyle/>
                    <a:p>
                      <a:pPr marL="0" marR="0" algn="l">
                        <a:spcBef>
                          <a:spcPts val="0"/>
                        </a:spcBef>
                        <a:spcAft>
                          <a:spcPts val="0"/>
                        </a:spcAft>
                      </a:pPr>
                      <a:r>
                        <a:rPr lang="en-US" sz="2400" b="0" dirty="0">
                          <a:solidFill>
                            <a:schemeClr val="tx1"/>
                          </a:solidFill>
                          <a:effectLst/>
                          <a:latin typeface="+mj-lt"/>
                          <a:ea typeface="Verdana" panose="020B0604030504040204" pitchFamily="34" charset="0"/>
                        </a:rPr>
                        <a:t>11/12/19</a:t>
                      </a:r>
                    </a:p>
                  </a:txBody>
                  <a:tcPr marL="68580" marR="68580" marT="0" marB="0" anchor="ctr">
                    <a:solidFill>
                      <a:schemeClr val="bg1"/>
                    </a:solidFill>
                  </a:tcPr>
                </a:tc>
                <a:tc>
                  <a:txBody>
                    <a:bodyPr/>
                    <a:lstStyle/>
                    <a:p>
                      <a:pPr marL="0" marR="0">
                        <a:spcBef>
                          <a:spcPts val="0"/>
                        </a:spcBef>
                        <a:spcAft>
                          <a:spcPts val="0"/>
                        </a:spcAft>
                      </a:pPr>
                      <a:r>
                        <a:rPr lang="en-US" sz="2400" b="0" dirty="0">
                          <a:solidFill>
                            <a:schemeClr val="tx1"/>
                          </a:solidFill>
                          <a:effectLst/>
                          <a:latin typeface="+mj-lt"/>
                          <a:ea typeface="Verdana" panose="020B0604030504040204" pitchFamily="34" charset="0"/>
                        </a:rPr>
                        <a:t>Union South</a:t>
                      </a:r>
                      <a:br>
                        <a:rPr lang="en-US" sz="2400" b="0" dirty="0">
                          <a:solidFill>
                            <a:schemeClr val="tx1"/>
                          </a:solidFill>
                          <a:effectLst/>
                          <a:latin typeface="+mj-lt"/>
                          <a:ea typeface="Verdana" panose="020B0604030504040204" pitchFamily="34" charset="0"/>
                        </a:rPr>
                      </a:br>
                      <a:r>
                        <a:rPr lang="en-US" sz="2400" b="0" dirty="0">
                          <a:solidFill>
                            <a:schemeClr val="tx1"/>
                          </a:solidFill>
                          <a:effectLst/>
                          <a:latin typeface="+mj-lt"/>
                          <a:ea typeface="Verdana" panose="020B0604030504040204" pitchFamily="34" charset="0"/>
                        </a:rPr>
                        <a:t>Multilingual </a:t>
                      </a:r>
                    </a:p>
                    <a:p>
                      <a:pPr marL="0" marR="0">
                        <a:spcBef>
                          <a:spcPts val="0"/>
                        </a:spcBef>
                        <a:spcAft>
                          <a:spcPts val="0"/>
                        </a:spcAft>
                      </a:pPr>
                      <a:r>
                        <a:rPr lang="en-US" sz="2000" b="0" dirty="0">
                          <a:solidFill>
                            <a:schemeClr val="tx1"/>
                          </a:solidFill>
                          <a:effectLst/>
                          <a:latin typeface="Verdana" panose="020B0604030504040204" pitchFamily="34" charset="0"/>
                          <a:ea typeface="Verdana" panose="020B0604030504040204" pitchFamily="34" charset="0"/>
                        </a:rPr>
                        <a:t> </a:t>
                      </a:r>
                    </a:p>
                  </a:txBody>
                  <a:tcPr marL="68580" marR="68580" marT="0" marB="0" anchor="ctr">
                    <a:solidFill>
                      <a:schemeClr val="bg1"/>
                    </a:solidFill>
                  </a:tcPr>
                </a:tc>
                <a:tc>
                  <a:txBody>
                    <a:bodyPr/>
                    <a:lstStyle/>
                    <a:p>
                      <a:pPr marL="0" marR="0" algn="l">
                        <a:spcBef>
                          <a:spcPts val="0"/>
                        </a:spcBef>
                        <a:spcAft>
                          <a:spcPts val="0"/>
                        </a:spcAft>
                      </a:pPr>
                      <a:r>
                        <a:rPr lang="en-US" sz="2400" b="0" dirty="0">
                          <a:solidFill>
                            <a:schemeClr val="tx1"/>
                          </a:solidFill>
                          <a:effectLst/>
                          <a:latin typeface="+mj-lt"/>
                          <a:ea typeface="Verdana" panose="020B0604030504040204" pitchFamily="34" charset="0"/>
                        </a:rPr>
                        <a:t>9 – 10:30 a.m.</a:t>
                      </a:r>
                    </a:p>
                  </a:txBody>
                  <a:tcPr marL="68580" marR="68580" marT="0" marB="0" anchor="ctr">
                    <a:solidFill>
                      <a:schemeClr val="bg1"/>
                    </a:solidFill>
                  </a:tcPr>
                </a:tc>
                <a:extLst>
                  <a:ext uri="{0D108BD9-81ED-4DB2-BD59-A6C34878D82A}">
                    <a16:rowId xmlns:a16="http://schemas.microsoft.com/office/drawing/2014/main" val="412136100"/>
                  </a:ext>
                </a:extLst>
              </a:tr>
              <a:tr h="1058093">
                <a:tc>
                  <a:txBody>
                    <a:bodyPr/>
                    <a:lstStyle/>
                    <a:p>
                      <a:pPr marL="0" marR="0" algn="l">
                        <a:spcBef>
                          <a:spcPts val="0"/>
                        </a:spcBef>
                        <a:spcAft>
                          <a:spcPts val="0"/>
                        </a:spcAft>
                      </a:pPr>
                      <a:r>
                        <a:rPr lang="en-US" sz="2400" b="0" dirty="0">
                          <a:solidFill>
                            <a:schemeClr val="tx1"/>
                          </a:solidFill>
                          <a:effectLst/>
                          <a:latin typeface="+mj-lt"/>
                          <a:ea typeface="Verdana" panose="020B0604030504040204" pitchFamily="34" charset="0"/>
                        </a:rPr>
                        <a:t>11/12/19</a:t>
                      </a:r>
                    </a:p>
                  </a:txBody>
                  <a:tcPr marL="68580" marR="68580" marT="0" marB="0" anchor="ctr">
                    <a:solidFill>
                      <a:schemeClr val="bg1"/>
                    </a:solidFill>
                  </a:tcPr>
                </a:tc>
                <a:tc>
                  <a:txBody>
                    <a:bodyPr/>
                    <a:lstStyle/>
                    <a:p>
                      <a:pPr marL="0" marR="0">
                        <a:spcBef>
                          <a:spcPts val="0"/>
                        </a:spcBef>
                        <a:spcAft>
                          <a:spcPts val="0"/>
                        </a:spcAft>
                      </a:pPr>
                      <a:r>
                        <a:rPr lang="en-US" sz="2400" b="0" dirty="0">
                          <a:solidFill>
                            <a:schemeClr val="tx1"/>
                          </a:solidFill>
                          <a:effectLst/>
                          <a:latin typeface="+mj-lt"/>
                          <a:ea typeface="Verdana" panose="020B0604030504040204" pitchFamily="34" charset="0"/>
                        </a:rPr>
                        <a:t>Gordon Dining &amp;</a:t>
                      </a:r>
                      <a:r>
                        <a:rPr lang="en-US" sz="2400" b="0" baseline="0" dirty="0">
                          <a:solidFill>
                            <a:schemeClr val="tx1"/>
                          </a:solidFill>
                          <a:effectLst/>
                          <a:latin typeface="+mj-lt"/>
                          <a:ea typeface="Verdana" panose="020B0604030504040204" pitchFamily="34" charset="0"/>
                        </a:rPr>
                        <a:t> Event Center </a:t>
                      </a:r>
                      <a:br>
                        <a:rPr lang="en-US" sz="2400" b="0" baseline="0" dirty="0">
                          <a:solidFill>
                            <a:schemeClr val="tx1"/>
                          </a:solidFill>
                          <a:effectLst/>
                          <a:latin typeface="+mj-lt"/>
                          <a:ea typeface="Verdana" panose="020B0604030504040204" pitchFamily="34" charset="0"/>
                        </a:rPr>
                      </a:br>
                      <a:r>
                        <a:rPr lang="en-US" sz="2400" b="0" kern="1200" dirty="0">
                          <a:solidFill>
                            <a:schemeClr val="tx1"/>
                          </a:solidFill>
                          <a:effectLst/>
                          <a:latin typeface="+mn-lt"/>
                          <a:ea typeface="Verdana" panose="020B0604030504040204" pitchFamily="34" charset="0"/>
                          <a:cs typeface="+mn-cs"/>
                        </a:rPr>
                        <a:t>English Only</a:t>
                      </a:r>
                    </a:p>
                  </a:txBody>
                  <a:tcPr marL="68580" marR="68580" marT="0" marB="0" anchor="ctr">
                    <a:solidFill>
                      <a:schemeClr val="bg1"/>
                    </a:solidFill>
                  </a:tcPr>
                </a:tc>
                <a:tc>
                  <a:txBody>
                    <a:bodyPr/>
                    <a:lstStyle/>
                    <a:p>
                      <a:pPr marL="0" marR="0" algn="l">
                        <a:spcBef>
                          <a:spcPts val="0"/>
                        </a:spcBef>
                        <a:spcAft>
                          <a:spcPts val="0"/>
                        </a:spcAft>
                      </a:pPr>
                      <a:r>
                        <a:rPr lang="en-US" sz="2400" b="0" dirty="0">
                          <a:solidFill>
                            <a:schemeClr val="tx1"/>
                          </a:solidFill>
                          <a:effectLst/>
                          <a:latin typeface="+mj-lt"/>
                          <a:ea typeface="Verdana" panose="020B0604030504040204" pitchFamily="34" charset="0"/>
                        </a:rPr>
                        <a:t>1 – 2:30 p.m.</a:t>
                      </a:r>
                    </a:p>
                  </a:txBody>
                  <a:tcPr marL="68580" marR="68580" marT="0" marB="0" anchor="ctr">
                    <a:solidFill>
                      <a:schemeClr val="bg1"/>
                    </a:solidFill>
                  </a:tcPr>
                </a:tc>
                <a:extLst>
                  <a:ext uri="{0D108BD9-81ED-4DB2-BD59-A6C34878D82A}">
                    <a16:rowId xmlns:a16="http://schemas.microsoft.com/office/drawing/2014/main" val="144312393"/>
                  </a:ext>
                </a:extLst>
              </a:tr>
              <a:tr h="1280382">
                <a:tc>
                  <a:txBody>
                    <a:bodyPr/>
                    <a:lstStyle/>
                    <a:p>
                      <a:pPr marL="0" marR="0" algn="l">
                        <a:spcBef>
                          <a:spcPts val="0"/>
                        </a:spcBef>
                        <a:spcAft>
                          <a:spcPts val="0"/>
                        </a:spcAft>
                      </a:pPr>
                      <a:r>
                        <a:rPr lang="en-US" sz="2400" b="0" dirty="0">
                          <a:solidFill>
                            <a:schemeClr val="tx1"/>
                          </a:solidFill>
                          <a:effectLst/>
                          <a:latin typeface="+mj-lt"/>
                          <a:ea typeface="Verdana" panose="020B0604030504040204" pitchFamily="34" charset="0"/>
                        </a:rPr>
                        <a:t>11/13/19</a:t>
                      </a:r>
                    </a:p>
                  </a:txBody>
                  <a:tcPr marL="68580" marR="68580" marT="0" marB="0" anchor="ctr">
                    <a:solidFill>
                      <a:schemeClr val="bg1"/>
                    </a:solidFill>
                  </a:tcPr>
                </a:tc>
                <a:tc>
                  <a:txBody>
                    <a:bodyPr/>
                    <a:lstStyle/>
                    <a:p>
                      <a:pPr marL="0" marR="0">
                        <a:spcBef>
                          <a:spcPts val="0"/>
                        </a:spcBef>
                        <a:spcAft>
                          <a:spcPts val="0"/>
                        </a:spcAft>
                      </a:pPr>
                      <a:r>
                        <a:rPr lang="en-US" sz="2400" b="0" dirty="0">
                          <a:solidFill>
                            <a:schemeClr val="tx1"/>
                          </a:solidFill>
                          <a:effectLst/>
                          <a:latin typeface="+mj-lt"/>
                          <a:ea typeface="Verdana" panose="020B0604030504040204" pitchFamily="34" charset="0"/>
                        </a:rPr>
                        <a:t>Health Science Learning Center (Multilingual) – Late Night</a:t>
                      </a:r>
                    </a:p>
                    <a:p>
                      <a:pPr marL="0" marR="0">
                        <a:spcBef>
                          <a:spcPts val="0"/>
                        </a:spcBef>
                        <a:spcAft>
                          <a:spcPts val="0"/>
                        </a:spcAft>
                      </a:pPr>
                      <a:r>
                        <a:rPr lang="en-US" sz="2000" b="0" dirty="0">
                          <a:solidFill>
                            <a:schemeClr val="tx1"/>
                          </a:solidFill>
                          <a:effectLst/>
                          <a:latin typeface="Verdana" panose="020B0604030504040204" pitchFamily="34" charset="0"/>
                          <a:ea typeface="Verdana" panose="020B0604030504040204" pitchFamily="34" charset="0"/>
                        </a:rPr>
                        <a:t> </a:t>
                      </a:r>
                    </a:p>
                  </a:txBody>
                  <a:tcPr marL="68580" marR="68580" marT="0" marB="0" anchor="ctr">
                    <a:solidFill>
                      <a:schemeClr val="bg1"/>
                    </a:solidFill>
                  </a:tcPr>
                </a:tc>
                <a:tc>
                  <a:txBody>
                    <a:bodyPr/>
                    <a:lstStyle/>
                    <a:p>
                      <a:pPr marL="0" marR="0" algn="l">
                        <a:spcBef>
                          <a:spcPts val="0"/>
                        </a:spcBef>
                        <a:spcAft>
                          <a:spcPts val="0"/>
                        </a:spcAft>
                      </a:pPr>
                      <a:r>
                        <a:rPr lang="en-US" sz="2400" b="0" dirty="0">
                          <a:solidFill>
                            <a:schemeClr val="tx1"/>
                          </a:solidFill>
                          <a:effectLst/>
                          <a:latin typeface="+mj-lt"/>
                          <a:ea typeface="Verdana" panose="020B0604030504040204" pitchFamily="34" charset="0"/>
                        </a:rPr>
                        <a:t>11</a:t>
                      </a:r>
                      <a:r>
                        <a:rPr lang="en-US" sz="2400" b="0" baseline="0" dirty="0">
                          <a:solidFill>
                            <a:schemeClr val="tx1"/>
                          </a:solidFill>
                          <a:effectLst/>
                          <a:latin typeface="+mj-lt"/>
                          <a:ea typeface="Verdana" panose="020B0604030504040204" pitchFamily="34" charset="0"/>
                        </a:rPr>
                        <a:t> </a:t>
                      </a:r>
                      <a:r>
                        <a:rPr lang="en-US" sz="2400" b="0" dirty="0">
                          <a:solidFill>
                            <a:schemeClr val="tx1"/>
                          </a:solidFill>
                          <a:effectLst/>
                          <a:latin typeface="+mj-lt"/>
                          <a:ea typeface="Verdana" panose="020B0604030504040204" pitchFamily="34" charset="0"/>
                        </a:rPr>
                        <a:t>p.m.</a:t>
                      </a:r>
                      <a:r>
                        <a:rPr lang="en-US" sz="2400" b="0" kern="1200" dirty="0">
                          <a:solidFill>
                            <a:schemeClr val="tx1"/>
                          </a:solidFill>
                          <a:effectLst/>
                          <a:latin typeface="+mn-lt"/>
                          <a:ea typeface="Verdana" panose="020B0604030504040204" pitchFamily="34" charset="0"/>
                          <a:cs typeface="+mn-cs"/>
                        </a:rPr>
                        <a:t> – </a:t>
                      </a:r>
                      <a:r>
                        <a:rPr lang="en-US" sz="2400" b="0" dirty="0">
                          <a:solidFill>
                            <a:schemeClr val="tx1"/>
                          </a:solidFill>
                          <a:effectLst/>
                          <a:latin typeface="+mj-lt"/>
                          <a:ea typeface="Verdana" panose="020B0604030504040204" pitchFamily="34" charset="0"/>
                        </a:rPr>
                        <a:t>12:30</a:t>
                      </a:r>
                      <a:r>
                        <a:rPr lang="en-US" sz="2400" b="0" baseline="0" dirty="0">
                          <a:solidFill>
                            <a:schemeClr val="tx1"/>
                          </a:solidFill>
                          <a:effectLst/>
                          <a:latin typeface="+mj-lt"/>
                          <a:ea typeface="Verdana" panose="020B0604030504040204" pitchFamily="34" charset="0"/>
                        </a:rPr>
                        <a:t> </a:t>
                      </a:r>
                      <a:r>
                        <a:rPr lang="en-US" sz="2400" b="0" dirty="0">
                          <a:solidFill>
                            <a:schemeClr val="tx1"/>
                          </a:solidFill>
                          <a:effectLst/>
                          <a:latin typeface="+mj-lt"/>
                          <a:ea typeface="Verdana" panose="020B0604030504040204" pitchFamily="34" charset="0"/>
                        </a:rPr>
                        <a:t>a.m.</a:t>
                      </a:r>
                    </a:p>
                  </a:txBody>
                  <a:tcPr marL="68580" marR="68580" marT="0" marB="0" anchor="ctr">
                    <a:solidFill>
                      <a:schemeClr val="bg1"/>
                    </a:solidFill>
                  </a:tcPr>
                </a:tc>
                <a:extLst>
                  <a:ext uri="{0D108BD9-81ED-4DB2-BD59-A6C34878D82A}">
                    <a16:rowId xmlns:a16="http://schemas.microsoft.com/office/drawing/2014/main" val="3827995298"/>
                  </a:ext>
                </a:extLst>
              </a:tr>
              <a:tr h="1058093">
                <a:tc>
                  <a:txBody>
                    <a:bodyPr/>
                    <a:lstStyle/>
                    <a:p>
                      <a:pPr marL="0" marR="0" algn="l">
                        <a:spcBef>
                          <a:spcPts val="0"/>
                        </a:spcBef>
                        <a:spcAft>
                          <a:spcPts val="0"/>
                        </a:spcAft>
                      </a:pPr>
                      <a:r>
                        <a:rPr lang="en-US" sz="2400" b="0" dirty="0">
                          <a:solidFill>
                            <a:schemeClr val="tx1"/>
                          </a:solidFill>
                          <a:effectLst/>
                          <a:latin typeface="+mj-lt"/>
                          <a:ea typeface="Verdana" panose="020B0604030504040204" pitchFamily="34" charset="0"/>
                        </a:rPr>
                        <a:t>11/14/19</a:t>
                      </a:r>
                    </a:p>
                  </a:txBody>
                  <a:tcPr marL="68580" marR="68580" marT="0" marB="0" anchor="ctr">
                    <a:solidFill>
                      <a:schemeClr val="bg1"/>
                    </a:solidFill>
                  </a:tcPr>
                </a:tc>
                <a:tc>
                  <a:txBody>
                    <a:bodyPr/>
                    <a:lstStyle/>
                    <a:p>
                      <a:pPr marL="0" marR="0">
                        <a:spcBef>
                          <a:spcPts val="0"/>
                        </a:spcBef>
                        <a:spcAft>
                          <a:spcPts val="0"/>
                        </a:spcAft>
                      </a:pPr>
                      <a:r>
                        <a:rPr lang="en-US" sz="2400" b="0" dirty="0">
                          <a:solidFill>
                            <a:schemeClr val="tx1"/>
                          </a:solidFill>
                          <a:effectLst/>
                          <a:latin typeface="+mj-lt"/>
                          <a:ea typeface="Verdana" panose="020B0604030504040204" pitchFamily="34" charset="0"/>
                        </a:rPr>
                        <a:t>Health Science Learning Center  English Only</a:t>
                      </a:r>
                    </a:p>
                    <a:p>
                      <a:pPr marL="0" marR="0">
                        <a:spcBef>
                          <a:spcPts val="0"/>
                        </a:spcBef>
                        <a:spcAft>
                          <a:spcPts val="0"/>
                        </a:spcAft>
                      </a:pPr>
                      <a:r>
                        <a:rPr lang="en-US" sz="2000" b="0" dirty="0">
                          <a:solidFill>
                            <a:schemeClr val="tx1"/>
                          </a:solidFill>
                          <a:effectLst/>
                          <a:latin typeface="Verdana" panose="020B0604030504040204" pitchFamily="34" charset="0"/>
                          <a:ea typeface="Verdana" panose="020B0604030504040204" pitchFamily="34" charset="0"/>
                        </a:rPr>
                        <a:t> </a:t>
                      </a:r>
                    </a:p>
                  </a:txBody>
                  <a:tcPr marL="68580" marR="68580" marT="0" marB="0" anchor="ctr">
                    <a:solidFill>
                      <a:schemeClr val="bg1"/>
                    </a:solidFill>
                  </a:tcPr>
                </a:tc>
                <a:tc>
                  <a:txBody>
                    <a:bodyPr/>
                    <a:lstStyle/>
                    <a:p>
                      <a:pPr marL="0" marR="0" algn="l">
                        <a:spcBef>
                          <a:spcPts val="0"/>
                        </a:spcBef>
                        <a:spcAft>
                          <a:spcPts val="0"/>
                        </a:spcAft>
                      </a:pPr>
                      <a:r>
                        <a:rPr lang="en-US" sz="2400" b="0" dirty="0">
                          <a:solidFill>
                            <a:schemeClr val="tx1"/>
                          </a:solidFill>
                          <a:effectLst/>
                          <a:latin typeface="+mj-lt"/>
                          <a:ea typeface="Verdana" panose="020B0604030504040204" pitchFamily="34" charset="0"/>
                        </a:rPr>
                        <a:t>11</a:t>
                      </a:r>
                      <a:r>
                        <a:rPr lang="en-US" sz="2400" b="0" baseline="0" dirty="0">
                          <a:solidFill>
                            <a:schemeClr val="tx1"/>
                          </a:solidFill>
                          <a:effectLst/>
                          <a:latin typeface="+mj-lt"/>
                          <a:ea typeface="Verdana" panose="020B0604030504040204" pitchFamily="34" charset="0"/>
                        </a:rPr>
                        <a:t> </a:t>
                      </a:r>
                      <a:r>
                        <a:rPr lang="en-US" sz="2400" b="0" dirty="0">
                          <a:solidFill>
                            <a:schemeClr val="tx1"/>
                          </a:solidFill>
                          <a:effectLst/>
                          <a:latin typeface="+mj-lt"/>
                          <a:ea typeface="Verdana" panose="020B0604030504040204" pitchFamily="34" charset="0"/>
                        </a:rPr>
                        <a:t>a.m. – 12:30 p.m.</a:t>
                      </a:r>
                    </a:p>
                  </a:txBody>
                  <a:tcPr marL="68580" marR="68580" marT="0" marB="0" anchor="ctr">
                    <a:solidFill>
                      <a:schemeClr val="bg1"/>
                    </a:solidFill>
                  </a:tcPr>
                </a:tc>
                <a:extLst>
                  <a:ext uri="{0D108BD9-81ED-4DB2-BD59-A6C34878D82A}">
                    <a16:rowId xmlns:a16="http://schemas.microsoft.com/office/drawing/2014/main" val="322560558"/>
                  </a:ext>
                </a:extLst>
              </a:tr>
              <a:tr h="960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effectLst/>
                          <a:latin typeface="+mj-lt"/>
                          <a:ea typeface="Verdana" panose="020B0604030504040204" pitchFamily="34" charset="0"/>
                        </a:rPr>
                        <a:t>11/20/19</a:t>
                      </a:r>
                    </a:p>
                  </a:txBody>
                  <a:tcPr marL="68580" marR="68580" marT="0" marB="0" anchor="ctr">
                    <a:solidFill>
                      <a:schemeClr val="bg1"/>
                    </a:solidFill>
                  </a:tcPr>
                </a:tc>
                <a:tc>
                  <a:txBody>
                    <a:bodyPr/>
                    <a:lstStyle/>
                    <a:p>
                      <a:pPr marL="0" marR="0">
                        <a:spcBef>
                          <a:spcPts val="0"/>
                        </a:spcBef>
                        <a:spcAft>
                          <a:spcPts val="0"/>
                        </a:spcAft>
                      </a:pPr>
                      <a:r>
                        <a:rPr lang="en-US" sz="2400" b="0" dirty="0">
                          <a:solidFill>
                            <a:schemeClr val="tx1"/>
                          </a:solidFill>
                          <a:effectLst/>
                          <a:latin typeface="+mj-lt"/>
                          <a:ea typeface="Verdana" panose="020B0604030504040204" pitchFamily="34" charset="0"/>
                        </a:rPr>
                        <a:t>Online Forum</a:t>
                      </a:r>
                      <a:br>
                        <a:rPr lang="en-US" sz="2400" b="0" dirty="0">
                          <a:solidFill>
                            <a:schemeClr val="tx1"/>
                          </a:solidFill>
                          <a:effectLst/>
                          <a:latin typeface="+mj-lt"/>
                          <a:ea typeface="Verdana" panose="020B0604030504040204" pitchFamily="34" charset="0"/>
                        </a:rPr>
                      </a:br>
                      <a:r>
                        <a:rPr lang="en-US" sz="2400" b="0" dirty="0">
                          <a:solidFill>
                            <a:schemeClr val="tx1"/>
                          </a:solidFill>
                          <a:effectLst/>
                          <a:latin typeface="+mj-lt"/>
                          <a:ea typeface="Verdana" panose="020B0604030504040204" pitchFamily="34" charset="0"/>
                        </a:rPr>
                        <a:t>English Only </a:t>
                      </a:r>
                    </a:p>
                  </a:txBody>
                  <a:tcPr marL="68580" marR="68580" marT="0" marB="0" anchor="ctr">
                    <a:solidFill>
                      <a:schemeClr val="bg1"/>
                    </a:solidFill>
                  </a:tcPr>
                </a:tc>
                <a:tc>
                  <a:txBody>
                    <a:bodyPr/>
                    <a:lstStyle/>
                    <a:p>
                      <a:pPr marL="0" marR="0" algn="l">
                        <a:spcBef>
                          <a:spcPts val="0"/>
                        </a:spcBef>
                        <a:spcAft>
                          <a:spcPts val="0"/>
                        </a:spcAft>
                      </a:pPr>
                      <a:r>
                        <a:rPr lang="en-US" sz="2400" b="0" dirty="0">
                          <a:solidFill>
                            <a:schemeClr val="tx1"/>
                          </a:solidFill>
                          <a:effectLst/>
                          <a:latin typeface="+mj-lt"/>
                          <a:ea typeface="Verdana" panose="020B0604030504040204" pitchFamily="34" charset="0"/>
                        </a:rPr>
                        <a:t>11:30 a.m. – 1</a:t>
                      </a:r>
                      <a:r>
                        <a:rPr lang="en-US" sz="2400" b="0" baseline="0" dirty="0">
                          <a:solidFill>
                            <a:schemeClr val="tx1"/>
                          </a:solidFill>
                          <a:effectLst/>
                          <a:latin typeface="+mj-lt"/>
                          <a:ea typeface="Verdana" panose="020B0604030504040204" pitchFamily="34" charset="0"/>
                        </a:rPr>
                        <a:t> </a:t>
                      </a:r>
                      <a:r>
                        <a:rPr lang="en-US" sz="2400" b="0" dirty="0">
                          <a:solidFill>
                            <a:schemeClr val="tx1"/>
                          </a:solidFill>
                          <a:effectLst/>
                          <a:latin typeface="+mj-lt"/>
                          <a:ea typeface="Verdana" panose="020B0604030504040204" pitchFamily="34" charset="0"/>
                        </a:rPr>
                        <a:t>p.m.</a:t>
                      </a:r>
                    </a:p>
                  </a:txBody>
                  <a:tcPr marL="68580" marR="68580" marT="0" marB="0" anchor="ctr">
                    <a:solidFill>
                      <a:schemeClr val="bg1"/>
                    </a:solidFill>
                  </a:tcPr>
                </a:tc>
                <a:extLst>
                  <a:ext uri="{0D108BD9-81ED-4DB2-BD59-A6C34878D82A}">
                    <a16:rowId xmlns:a16="http://schemas.microsoft.com/office/drawing/2014/main" val="319113508"/>
                  </a:ext>
                </a:extLst>
              </a:tr>
            </a:tbl>
          </a:graphicData>
        </a:graphic>
      </p:graphicFrame>
    </p:spTree>
    <p:extLst>
      <p:ext uri="{BB962C8B-B14F-4D97-AF65-F5344CB8AC3E}">
        <p14:creationId xmlns:p14="http://schemas.microsoft.com/office/powerpoint/2010/main" val="2000319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Arial" panose="020B0604020202020204" pitchFamily="34" charset="0"/>
              </a:rPr>
              <a:t>TTC Website</a:t>
            </a:r>
          </a:p>
        </p:txBody>
      </p:sp>
      <p:sp>
        <p:nvSpPr>
          <p:cNvPr id="6" name="TextBox 5"/>
          <p:cNvSpPr txBox="1"/>
          <p:nvPr/>
        </p:nvSpPr>
        <p:spPr>
          <a:xfrm>
            <a:off x="1833280" y="6429622"/>
            <a:ext cx="8525435" cy="830997"/>
          </a:xfrm>
          <a:prstGeom prst="rect">
            <a:avLst/>
          </a:prstGeom>
          <a:noFill/>
        </p:spPr>
        <p:txBody>
          <a:bodyPr wrap="square" rtlCol="0">
            <a:spAutoFit/>
          </a:bodyPr>
          <a:lstStyle/>
          <a:p>
            <a:pPr algn="ctr"/>
            <a:r>
              <a:rPr lang="en-US" sz="2400" b="1" dirty="0" err="1">
                <a:solidFill>
                  <a:schemeClr val="tx1">
                    <a:lumMod val="75000"/>
                    <a:lumOff val="25000"/>
                  </a:schemeClr>
                </a:solidFill>
                <a:latin typeface="+mj-lt"/>
                <a:ea typeface="Verdana" panose="020B0604030504040204" pitchFamily="34" charset="0"/>
                <a:cs typeface="Arial" panose="020B0604020202020204" pitchFamily="34" charset="0"/>
              </a:rPr>
              <a:t>go.wisc.edu</a:t>
            </a:r>
            <a:r>
              <a:rPr lang="en-US" sz="2400" b="1" dirty="0">
                <a:solidFill>
                  <a:schemeClr val="tx1">
                    <a:lumMod val="75000"/>
                    <a:lumOff val="25000"/>
                  </a:schemeClr>
                </a:solidFill>
                <a:latin typeface="+mj-lt"/>
                <a:ea typeface="Verdana" panose="020B0604030504040204" pitchFamily="34" charset="0"/>
                <a:cs typeface="Arial" panose="020B0604020202020204" pitchFamily="34" charset="0"/>
              </a:rPr>
              <a:t>/</a:t>
            </a:r>
            <a:r>
              <a:rPr lang="en-US" sz="2400" b="1" dirty="0" err="1">
                <a:solidFill>
                  <a:schemeClr val="tx1">
                    <a:lumMod val="75000"/>
                    <a:lumOff val="25000"/>
                  </a:schemeClr>
                </a:solidFill>
                <a:latin typeface="+mj-lt"/>
                <a:ea typeface="Verdana" panose="020B0604030504040204" pitchFamily="34" charset="0"/>
                <a:cs typeface="Arial" panose="020B0604020202020204" pitchFamily="34" charset="0"/>
              </a:rPr>
              <a:t>TTCProject</a:t>
            </a:r>
            <a:endParaRPr lang="en-US" sz="2400" b="1" dirty="0">
              <a:solidFill>
                <a:schemeClr val="tx1">
                  <a:lumMod val="75000"/>
                  <a:lumOff val="25000"/>
                </a:schemeClr>
              </a:solidFill>
              <a:latin typeface="+mj-lt"/>
              <a:ea typeface="Verdana" panose="020B0604030504040204" pitchFamily="34" charset="0"/>
              <a:cs typeface="Arial" panose="020B0604020202020204" pitchFamily="34" charset="0"/>
            </a:endParaRPr>
          </a:p>
          <a:p>
            <a:pPr algn="ctr"/>
            <a:r>
              <a:rPr lang="en-US" sz="2400" dirty="0">
                <a:latin typeface="Verdana" panose="020B0604030504040204" pitchFamily="34" charset="0"/>
                <a:ea typeface="Verdana" panose="020B060403050404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91D18011-9632-394A-8DE6-F58A17CDD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27" y="1339787"/>
            <a:ext cx="11578107" cy="4544177"/>
          </a:xfrm>
          <a:prstGeom prst="rect">
            <a:avLst/>
          </a:prstGeom>
        </p:spPr>
      </p:pic>
    </p:spTree>
    <p:extLst>
      <p:ext uri="{BB962C8B-B14F-4D97-AF65-F5344CB8AC3E}">
        <p14:creationId xmlns:p14="http://schemas.microsoft.com/office/powerpoint/2010/main" val="2855438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1" y="1447800"/>
            <a:ext cx="4737435" cy="4267200"/>
          </a:xfrm>
          <a:prstGeom prst="rect">
            <a:avLst/>
          </a:prstGeom>
        </p:spPr>
      </p:pic>
      <p:sp>
        <p:nvSpPr>
          <p:cNvPr id="4" name="Title 3">
            <a:extLst>
              <a:ext uri="{FF2B5EF4-FFF2-40B4-BE49-F238E27FC236}">
                <a16:creationId xmlns:a16="http://schemas.microsoft.com/office/drawing/2014/main" id="{709ED2AD-9019-4572-B461-D85019390B60}"/>
              </a:ext>
            </a:extLst>
          </p:cNvPr>
          <p:cNvSpPr>
            <a:spLocks noGrp="1"/>
          </p:cNvSpPr>
          <p:nvPr>
            <p:ph type="title"/>
          </p:nvPr>
        </p:nvSpPr>
        <p:spPr/>
        <p:txBody>
          <a:bodyPr>
            <a:normAutofit fontScale="90000"/>
          </a:bodyPr>
          <a:lstStyle/>
          <a:p>
            <a:r>
              <a:rPr lang="en-US" b="0" dirty="0">
                <a:cs typeface="Arial" panose="020B0604020202020204" pitchFamily="34" charset="0"/>
              </a:rPr>
              <a:t>Questions</a:t>
            </a:r>
          </a:p>
        </p:txBody>
      </p:sp>
      <p:sp>
        <p:nvSpPr>
          <p:cNvPr id="3" name="Rectangle 2"/>
          <p:cNvSpPr/>
          <p:nvPr/>
        </p:nvSpPr>
        <p:spPr>
          <a:xfrm>
            <a:off x="161365" y="5749439"/>
            <a:ext cx="3789680" cy="1005403"/>
          </a:xfrm>
          <a:prstGeom prst="rect">
            <a:avLst/>
          </a:prstGeom>
        </p:spPr>
        <p:txBody>
          <a:bodyPr wrap="square">
            <a:spAutoFit/>
          </a:bodyPr>
          <a:lstStyle/>
          <a:p>
            <a:pPr algn="ctr">
              <a:spcBef>
                <a:spcPts val="384"/>
              </a:spcBef>
            </a:pPr>
            <a:r>
              <a:rPr lang="en-US" sz="2600" b="1" dirty="0">
                <a:solidFill>
                  <a:schemeClr val="tx1">
                    <a:lumMod val="75000"/>
                    <a:lumOff val="25000"/>
                  </a:schemeClr>
                </a:solidFill>
                <a:cs typeface="Arial" panose="020B0604020202020204" pitchFamily="34" charset="0"/>
              </a:rPr>
              <a:t>Website:</a:t>
            </a:r>
          </a:p>
          <a:p>
            <a:pPr algn="ctr">
              <a:spcBef>
                <a:spcPts val="384"/>
              </a:spcBef>
            </a:pPr>
            <a:r>
              <a:rPr lang="en-US" sz="2800" dirty="0">
                <a:solidFill>
                  <a:schemeClr val="tx1">
                    <a:lumMod val="95000"/>
                    <a:lumOff val="5000"/>
                  </a:schemeClr>
                </a:solidFill>
                <a:cs typeface="Arial" panose="020B0604020202020204" pitchFamily="34" charset="0"/>
              </a:rPr>
              <a:t>go.wisc.edu/</a:t>
            </a:r>
            <a:r>
              <a:rPr lang="en-US" sz="2800" dirty="0" err="1">
                <a:solidFill>
                  <a:schemeClr val="tx1">
                    <a:lumMod val="95000"/>
                    <a:lumOff val="5000"/>
                  </a:schemeClr>
                </a:solidFill>
                <a:cs typeface="Arial" panose="020B0604020202020204" pitchFamily="34" charset="0"/>
              </a:rPr>
              <a:t>ttcproject</a:t>
            </a:r>
            <a:endParaRPr lang="en-US" sz="2800" dirty="0">
              <a:solidFill>
                <a:schemeClr val="tx1">
                  <a:lumMod val="95000"/>
                  <a:lumOff val="5000"/>
                </a:schemeClr>
              </a:solidFill>
              <a:cs typeface="Arial" panose="020B0604020202020204" pitchFamily="34" charset="0"/>
            </a:endParaRPr>
          </a:p>
        </p:txBody>
      </p:sp>
      <p:sp>
        <p:nvSpPr>
          <p:cNvPr id="5" name="Rectangle 4"/>
          <p:cNvSpPr/>
          <p:nvPr/>
        </p:nvSpPr>
        <p:spPr>
          <a:xfrm>
            <a:off x="8166436" y="5800735"/>
            <a:ext cx="3905036" cy="954107"/>
          </a:xfrm>
          <a:prstGeom prst="rect">
            <a:avLst/>
          </a:prstGeom>
        </p:spPr>
        <p:txBody>
          <a:bodyPr wrap="square">
            <a:spAutoFit/>
          </a:bodyPr>
          <a:lstStyle/>
          <a:p>
            <a:pPr algn="ctr">
              <a:spcBef>
                <a:spcPts val="384"/>
              </a:spcBef>
            </a:pPr>
            <a:r>
              <a:rPr lang="en-US" sz="2600" b="1" dirty="0">
                <a:solidFill>
                  <a:schemeClr val="tx1">
                    <a:lumMod val="75000"/>
                    <a:lumOff val="25000"/>
                  </a:schemeClr>
                </a:solidFill>
                <a:cs typeface="Arial" panose="020B0604020202020204" pitchFamily="34" charset="0"/>
              </a:rPr>
              <a:t>Email:</a:t>
            </a:r>
            <a:r>
              <a:rPr lang="en-US" sz="2800" dirty="0">
                <a:cs typeface="Arial" panose="020B0604020202020204" pitchFamily="34" charset="0"/>
              </a:rPr>
              <a:t/>
            </a:r>
            <a:br>
              <a:rPr lang="en-US" sz="2800" dirty="0">
                <a:cs typeface="Arial" panose="020B0604020202020204" pitchFamily="34" charset="0"/>
              </a:rPr>
            </a:br>
            <a:r>
              <a:rPr lang="en-US" sz="2800" dirty="0">
                <a:solidFill>
                  <a:schemeClr val="tx1">
                    <a:lumMod val="95000"/>
                    <a:lumOff val="5000"/>
                  </a:schemeClr>
                </a:solidFill>
                <a:cs typeface="Arial" panose="020B0604020202020204" pitchFamily="34" charset="0"/>
              </a:rPr>
              <a:t>ttcstudy@ohr.wisc.edu</a:t>
            </a:r>
          </a:p>
        </p:txBody>
      </p:sp>
    </p:spTree>
    <p:extLst>
      <p:ext uri="{BB962C8B-B14F-4D97-AF65-F5344CB8AC3E}">
        <p14:creationId xmlns:p14="http://schemas.microsoft.com/office/powerpoint/2010/main" val="1688252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Highlights</a:t>
            </a:r>
          </a:p>
        </p:txBody>
      </p:sp>
      <p:sp>
        <p:nvSpPr>
          <p:cNvPr id="3" name="Content Placeholder 2"/>
          <p:cNvSpPr>
            <a:spLocks noGrp="1"/>
          </p:cNvSpPr>
          <p:nvPr>
            <p:ph idx="1"/>
          </p:nvPr>
        </p:nvSpPr>
        <p:spPr/>
        <p:txBody>
          <a:bodyPr>
            <a:normAutofit fontScale="77500" lnSpcReduction="20000"/>
          </a:bodyPr>
          <a:lstStyle/>
          <a:p>
            <a:pPr marL="0" indent="0">
              <a:buNone/>
            </a:pPr>
            <a:r>
              <a:rPr lang="en-US" sz="3500" b="1" dirty="0">
                <a:solidFill>
                  <a:srgbClr val="C00000"/>
                </a:solidFill>
              </a:rPr>
              <a:t>November</a:t>
            </a:r>
          </a:p>
          <a:p>
            <a:r>
              <a:rPr lang="en-US" sz="3000" dirty="0"/>
              <a:t>HR and manager </a:t>
            </a:r>
            <a:r>
              <a:rPr lang="en-US" sz="3000" dirty="0" smtClean="0"/>
              <a:t>training</a:t>
            </a:r>
          </a:p>
          <a:p>
            <a:r>
              <a:rPr lang="en-US" sz="3000" dirty="0" smtClean="0"/>
              <a:t>Mapping completion by 11/15.  Currently at 80%</a:t>
            </a:r>
            <a:r>
              <a:rPr lang="en-US" sz="3000" dirty="0" smtClean="0"/>
              <a:t> </a:t>
            </a:r>
            <a:endParaRPr lang="en-US" sz="3000" dirty="0"/>
          </a:p>
          <a:p>
            <a:r>
              <a:rPr lang="en-US" sz="3000" dirty="0"/>
              <a:t>Title and Standard Job Description (SJD) Library posted online</a:t>
            </a:r>
          </a:p>
          <a:p>
            <a:r>
              <a:rPr lang="en-US" sz="3000" dirty="0"/>
              <a:t>November All-Campus Forums</a:t>
            </a:r>
          </a:p>
          <a:p>
            <a:endParaRPr lang="en-US" sz="3000" dirty="0"/>
          </a:p>
          <a:p>
            <a:pPr marL="0" indent="0">
              <a:buNone/>
            </a:pPr>
            <a:r>
              <a:rPr lang="en-US" sz="3500" b="1" dirty="0">
                <a:solidFill>
                  <a:srgbClr val="C00000"/>
                </a:solidFill>
              </a:rPr>
              <a:t>December </a:t>
            </a:r>
          </a:p>
          <a:p>
            <a:r>
              <a:rPr lang="en-US" sz="3000" dirty="0"/>
              <a:t>Position descriptions are created from the SJDs</a:t>
            </a:r>
          </a:p>
          <a:p>
            <a:r>
              <a:rPr lang="en-US" sz="3000" dirty="0"/>
              <a:t>Employee conversations begin</a:t>
            </a:r>
          </a:p>
          <a:p>
            <a:endParaRPr lang="en-US" sz="3000" dirty="0"/>
          </a:p>
          <a:p>
            <a:pPr marL="0" indent="0">
              <a:buNone/>
            </a:pPr>
            <a:r>
              <a:rPr lang="en-US" sz="3500" b="1" dirty="0">
                <a:solidFill>
                  <a:srgbClr val="C00000"/>
                </a:solidFill>
              </a:rPr>
              <a:t>Spring 2020</a:t>
            </a:r>
          </a:p>
          <a:p>
            <a:r>
              <a:rPr lang="en-US" sz="3000" dirty="0"/>
              <a:t>Title and salary structure implementation</a:t>
            </a:r>
          </a:p>
          <a:p>
            <a:r>
              <a:rPr lang="en-US" sz="3000" dirty="0"/>
              <a:t>Staff receive letters with new title and salary ranges</a:t>
            </a:r>
            <a:endParaRPr lang="en-US" dirty="0"/>
          </a:p>
        </p:txBody>
      </p:sp>
    </p:spTree>
    <p:extLst>
      <p:ext uri="{BB962C8B-B14F-4D97-AF65-F5344CB8AC3E}">
        <p14:creationId xmlns:p14="http://schemas.microsoft.com/office/powerpoint/2010/main" val="2528513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Agenda</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2400" dirty="0">
                <a:latin typeface="Arial" panose="020B0604020202020204" pitchFamily="34" charset="0"/>
                <a:cs typeface="Arial" panose="020B0604020202020204" pitchFamily="34" charset="0"/>
              </a:rPr>
              <a:t>01 | </a:t>
            </a:r>
            <a:r>
              <a:rPr lang="en-US" sz="2400" dirty="0"/>
              <a:t>OVERVIEW AND MAPPING UPDATE</a:t>
            </a:r>
          </a:p>
          <a:p>
            <a:pPr marL="0" indent="0">
              <a:buNone/>
            </a:pPr>
            <a:r>
              <a:rPr lang="en-US" sz="2400" b="1" dirty="0">
                <a:solidFill>
                  <a:srgbClr val="C00000"/>
                </a:solidFill>
                <a:latin typeface="Arial" panose="020B0604020202020204" pitchFamily="34" charset="0"/>
                <a:cs typeface="Arial" panose="020B0604020202020204" pitchFamily="34" charset="0"/>
              </a:rPr>
              <a:t>02 | STANDARD JOB DESCRIPTION LIBRARY</a:t>
            </a:r>
          </a:p>
          <a:p>
            <a:pPr marL="0" indent="0">
              <a:buNone/>
            </a:pPr>
            <a:r>
              <a:rPr lang="en-US" sz="2400" dirty="0">
                <a:latin typeface="Arial" panose="020B0604020202020204" pitchFamily="34" charset="0"/>
                <a:cs typeface="Arial" panose="020B0604020202020204" pitchFamily="34" charset="0"/>
              </a:rPr>
              <a:t>03 | </a:t>
            </a:r>
            <a:r>
              <a:rPr lang="en-US" sz="2400" dirty="0">
                <a:cs typeface="Arial"/>
              </a:rPr>
              <a:t>PROGRESSION &amp; PROMOTION</a:t>
            </a:r>
          </a:p>
          <a:p>
            <a:pPr marL="0" indent="0">
              <a:buNone/>
            </a:pPr>
            <a:r>
              <a:rPr lang="en-US" sz="2400" dirty="0">
                <a:latin typeface="Arial"/>
                <a:cs typeface="Arial"/>
              </a:rPr>
              <a:t>04 | </a:t>
            </a:r>
            <a:r>
              <a:rPr lang="en-US" sz="2400" dirty="0">
                <a:latin typeface="Arial" panose="020B0604020202020204" pitchFamily="34" charset="0"/>
                <a:cs typeface="Arial" panose="020B0604020202020204" pitchFamily="34" charset="0"/>
              </a:rPr>
              <a:t>BUSINESS TITLES</a:t>
            </a:r>
          </a:p>
          <a:p>
            <a:pPr marL="0" indent="0">
              <a:buNone/>
            </a:pPr>
            <a:r>
              <a:rPr lang="en-US" sz="2400" dirty="0">
                <a:latin typeface="Arial" panose="020B0604020202020204" pitchFamily="34" charset="0"/>
                <a:cs typeface="Arial" panose="020B0604020202020204" pitchFamily="34" charset="0"/>
              </a:rPr>
              <a:t>05 | All-CAMPUS FORUMS</a:t>
            </a:r>
          </a:p>
        </p:txBody>
      </p:sp>
    </p:spTree>
    <p:extLst>
      <p:ext uri="{BB962C8B-B14F-4D97-AF65-F5344CB8AC3E}">
        <p14:creationId xmlns:p14="http://schemas.microsoft.com/office/powerpoint/2010/main" val="131095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Title and Standard Job Description Library</a:t>
            </a:r>
          </a:p>
        </p:txBody>
      </p:sp>
      <p:pic>
        <p:nvPicPr>
          <p:cNvPr id="4" name="Picture 3"/>
          <p:cNvPicPr>
            <a:picLocks noChangeAspect="1"/>
          </p:cNvPicPr>
          <p:nvPr/>
        </p:nvPicPr>
        <p:blipFill>
          <a:blip r:embed="rId2"/>
          <a:stretch>
            <a:fillRect/>
          </a:stretch>
        </p:blipFill>
        <p:spPr>
          <a:xfrm>
            <a:off x="954088" y="926197"/>
            <a:ext cx="10283824" cy="5787340"/>
          </a:xfrm>
          <a:prstGeom prst="rect">
            <a:avLst/>
          </a:prstGeom>
          <a:noFill/>
          <a:ln>
            <a:noFill/>
          </a:ln>
          <a:effectLst>
            <a:softEdge rad="112500"/>
          </a:effectLst>
        </p:spPr>
      </p:pic>
      <p:sp>
        <p:nvSpPr>
          <p:cNvPr id="3" name="Oval 2"/>
          <p:cNvSpPr/>
          <p:nvPr/>
        </p:nvSpPr>
        <p:spPr>
          <a:xfrm>
            <a:off x="10123714" y="1866122"/>
            <a:ext cx="1114198" cy="43853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36367" y="3996612"/>
            <a:ext cx="1114198" cy="43853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374294" y="3999722"/>
            <a:ext cx="1114198" cy="43853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46348" y="3996612"/>
            <a:ext cx="1114198" cy="43853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EBEADF-FA95-48E5-8BBA-A3259DA1B770}"/>
              </a:ext>
            </a:extLst>
          </p:cNvPr>
          <p:cNvSpPr/>
          <p:nvPr/>
        </p:nvSpPr>
        <p:spPr>
          <a:xfrm>
            <a:off x="954088" y="675034"/>
            <a:ext cx="3806811" cy="369332"/>
          </a:xfrm>
          <a:prstGeom prst="rect">
            <a:avLst/>
          </a:prstGeom>
        </p:spPr>
        <p:txBody>
          <a:bodyPr wrap="none">
            <a:spAutoFit/>
          </a:bodyPr>
          <a:lstStyle/>
          <a:p>
            <a:r>
              <a:rPr lang="en-US" dirty="0">
                <a:latin typeface="Calibri" panose="020F0502020204030204" pitchFamily="34" charset="0"/>
              </a:rPr>
              <a:t>hr.wisc.edu/standard-job-descriptions</a:t>
            </a:r>
            <a:endParaRPr lang="en-US" dirty="0"/>
          </a:p>
        </p:txBody>
      </p:sp>
    </p:spTree>
    <p:extLst>
      <p:ext uri="{BB962C8B-B14F-4D97-AF65-F5344CB8AC3E}">
        <p14:creationId xmlns:p14="http://schemas.microsoft.com/office/powerpoint/2010/main" val="1759049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369"/>
            <a:ext cx="10515600" cy="1005123"/>
          </a:xfrm>
        </p:spPr>
        <p:txBody>
          <a:bodyPr>
            <a:normAutofit/>
          </a:bodyPr>
          <a:lstStyle/>
          <a:p>
            <a:r>
              <a:rPr lang="en-US" sz="4000" b="1" dirty="0">
                <a:latin typeface="Arial" panose="020B0604020202020204" pitchFamily="34" charset="0"/>
                <a:cs typeface="Arial" panose="020B0604020202020204" pitchFamily="34" charset="0"/>
              </a:rPr>
              <a:t>Title and Standard Job Description Library</a:t>
            </a:r>
          </a:p>
        </p:txBody>
      </p:sp>
      <p:sp>
        <p:nvSpPr>
          <p:cNvPr id="3" name="Content Placeholder 2"/>
          <p:cNvSpPr>
            <a:spLocks noGrp="1"/>
          </p:cNvSpPr>
          <p:nvPr>
            <p:ph idx="1"/>
          </p:nvPr>
        </p:nvSpPr>
        <p:spPr/>
        <p:txBody>
          <a:bodyPr>
            <a:normAutofit/>
          </a:bodyPr>
          <a:lstStyle/>
          <a:p>
            <a:pPr>
              <a:lnSpc>
                <a:spcPct val="100000"/>
              </a:lnSpc>
              <a:buFont typeface="Wingdings" panose="05000000000000000000" pitchFamily="2" charset="2"/>
              <a:buChar char="ü"/>
            </a:pPr>
            <a:r>
              <a:rPr lang="en-US" sz="4000" dirty="0"/>
              <a:t>Job Title</a:t>
            </a:r>
          </a:p>
          <a:p>
            <a:pPr>
              <a:lnSpc>
                <a:spcPct val="100000"/>
              </a:lnSpc>
              <a:buFont typeface="Wingdings" panose="05000000000000000000" pitchFamily="2" charset="2"/>
              <a:buChar char="ü"/>
            </a:pPr>
            <a:r>
              <a:rPr lang="en-US" sz="4000" dirty="0"/>
              <a:t>Job Group</a:t>
            </a:r>
          </a:p>
          <a:p>
            <a:pPr>
              <a:lnSpc>
                <a:spcPct val="100000"/>
              </a:lnSpc>
              <a:buFont typeface="Wingdings" panose="05000000000000000000" pitchFamily="2" charset="2"/>
              <a:buChar char="ü"/>
            </a:pPr>
            <a:r>
              <a:rPr lang="en-US" sz="4000" dirty="0"/>
              <a:t>Sub-Group</a:t>
            </a:r>
          </a:p>
          <a:p>
            <a:pPr>
              <a:lnSpc>
                <a:spcPct val="100000"/>
              </a:lnSpc>
              <a:buFont typeface="Wingdings" panose="05000000000000000000" pitchFamily="2" charset="2"/>
              <a:buChar char="ü"/>
            </a:pPr>
            <a:r>
              <a:rPr lang="en-US" sz="4000" dirty="0"/>
              <a:t>Job Summary</a:t>
            </a:r>
          </a:p>
          <a:p>
            <a:pPr>
              <a:lnSpc>
                <a:spcPct val="100000"/>
              </a:lnSpc>
              <a:buFont typeface="Wingdings" panose="05000000000000000000" pitchFamily="2" charset="2"/>
              <a:buChar char="ü"/>
            </a:pPr>
            <a:r>
              <a:rPr lang="en-US" sz="4000" dirty="0"/>
              <a:t>Essential Job Responsibilities</a:t>
            </a:r>
          </a:p>
          <a:p>
            <a:pPr>
              <a:lnSpc>
                <a:spcPct val="100000"/>
              </a:lnSpc>
              <a:buFont typeface="Wingdings" panose="05000000000000000000" pitchFamily="2" charset="2"/>
              <a:buChar char="ü"/>
            </a:pPr>
            <a:r>
              <a:rPr lang="en-US" sz="4000" dirty="0"/>
              <a:t>Education</a:t>
            </a:r>
            <a:endParaRPr lang="en-US" sz="5400" dirty="0">
              <a:solidFill>
                <a:srgbClr val="C00000"/>
              </a:solidFill>
            </a:endParaRPr>
          </a:p>
          <a:p>
            <a:endParaRPr lang="en-US" dirty="0"/>
          </a:p>
        </p:txBody>
      </p:sp>
      <p:pic>
        <p:nvPicPr>
          <p:cNvPr id="5" name="Picture 4"/>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8693" y="5870981"/>
            <a:ext cx="1035781" cy="805608"/>
          </a:xfrm>
          <a:prstGeom prst="rect">
            <a:avLst/>
          </a:prstGeom>
        </p:spPr>
      </p:pic>
      <p:sp>
        <p:nvSpPr>
          <p:cNvPr id="4" name="TextBox 3"/>
          <p:cNvSpPr txBox="1"/>
          <p:nvPr/>
        </p:nvSpPr>
        <p:spPr>
          <a:xfrm>
            <a:off x="1491917" y="5950619"/>
            <a:ext cx="9822844" cy="1015663"/>
          </a:xfrm>
          <a:prstGeom prst="rect">
            <a:avLst/>
          </a:prstGeom>
          <a:noFill/>
        </p:spPr>
        <p:txBody>
          <a:bodyPr wrap="square" rtlCol="0">
            <a:spAutoFit/>
          </a:bodyPr>
          <a:lstStyle/>
          <a:p>
            <a:r>
              <a:rPr lang="en-US" sz="3200" i="1" dirty="0">
                <a:solidFill>
                  <a:srgbClr val="C00000"/>
                </a:solidFill>
              </a:rPr>
              <a:t>Posted on the TTC Project website on November 11</a:t>
            </a:r>
          </a:p>
          <a:p>
            <a:endParaRPr lang="en-US" sz="2800" dirty="0"/>
          </a:p>
        </p:txBody>
      </p:sp>
    </p:spTree>
    <p:extLst>
      <p:ext uri="{BB962C8B-B14F-4D97-AF65-F5344CB8AC3E}">
        <p14:creationId xmlns:p14="http://schemas.microsoft.com/office/powerpoint/2010/main" val="152009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Organized by Job Group &amp; Sub-Group</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4462456"/>
              </p:ext>
            </p:extLst>
          </p:nvPr>
        </p:nvGraphicFramePr>
        <p:xfrm>
          <a:off x="127000" y="508000"/>
          <a:ext cx="117602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52400" y="3797300"/>
            <a:ext cx="2514600" cy="2862322"/>
          </a:xfrm>
          <a:prstGeom prst="rect">
            <a:avLst/>
          </a:prstGeom>
          <a:noFill/>
          <a:ln w="19050">
            <a:solidFill>
              <a:schemeClr val="tx1">
                <a:lumMod val="50000"/>
                <a:lumOff val="50000"/>
              </a:schemeClr>
            </a:solidFill>
          </a:ln>
        </p:spPr>
        <p:txBody>
          <a:bodyPr wrap="square" rtlCol="0">
            <a:spAutoFit/>
          </a:bodyPr>
          <a:lstStyle/>
          <a:p>
            <a:r>
              <a:rPr lang="en-US" dirty="0"/>
              <a:t>Accountant I</a:t>
            </a:r>
          </a:p>
          <a:p>
            <a:r>
              <a:rPr lang="en-US" dirty="0"/>
              <a:t>Accountant II</a:t>
            </a:r>
          </a:p>
          <a:p>
            <a:r>
              <a:rPr lang="en-US" dirty="0"/>
              <a:t>Accountant III</a:t>
            </a:r>
          </a:p>
          <a:p>
            <a:r>
              <a:rPr lang="en-US" dirty="0"/>
              <a:t>Controller</a:t>
            </a:r>
          </a:p>
          <a:p>
            <a:r>
              <a:rPr lang="en-US" dirty="0"/>
              <a:t>Financial Manager</a:t>
            </a:r>
          </a:p>
          <a:p>
            <a:r>
              <a:rPr lang="en-US" dirty="0"/>
              <a:t>Financial Reporting Director</a:t>
            </a:r>
          </a:p>
          <a:p>
            <a:r>
              <a:rPr lang="en-US" dirty="0"/>
              <a:t>Financial Specialist I</a:t>
            </a:r>
          </a:p>
          <a:p>
            <a:r>
              <a:rPr lang="en-US" dirty="0"/>
              <a:t>Financial Specialist II</a:t>
            </a:r>
          </a:p>
          <a:p>
            <a:r>
              <a:rPr lang="en-US" dirty="0"/>
              <a:t>Financial Specialist III</a:t>
            </a:r>
          </a:p>
        </p:txBody>
      </p:sp>
      <p:sp>
        <p:nvSpPr>
          <p:cNvPr id="8" name="TextBox 7"/>
          <p:cNvSpPr txBox="1"/>
          <p:nvPr/>
        </p:nvSpPr>
        <p:spPr>
          <a:xfrm>
            <a:off x="3213100" y="3797300"/>
            <a:ext cx="2514600" cy="646331"/>
          </a:xfrm>
          <a:prstGeom prst="rect">
            <a:avLst/>
          </a:prstGeom>
          <a:noFill/>
          <a:ln w="19050">
            <a:solidFill>
              <a:schemeClr val="tx1">
                <a:lumMod val="50000"/>
                <a:lumOff val="50000"/>
              </a:schemeClr>
            </a:solidFill>
          </a:ln>
        </p:spPr>
        <p:txBody>
          <a:bodyPr wrap="square" rtlCol="0">
            <a:spAutoFit/>
          </a:bodyPr>
          <a:lstStyle/>
          <a:p>
            <a:r>
              <a:rPr lang="en-US" dirty="0"/>
              <a:t>Associate Bursar</a:t>
            </a:r>
          </a:p>
          <a:p>
            <a:r>
              <a:rPr lang="en-US" dirty="0"/>
              <a:t>Bursar</a:t>
            </a:r>
          </a:p>
        </p:txBody>
      </p:sp>
      <p:sp>
        <p:nvSpPr>
          <p:cNvPr id="9" name="TextBox 8"/>
          <p:cNvSpPr txBox="1"/>
          <p:nvPr/>
        </p:nvSpPr>
        <p:spPr>
          <a:xfrm>
            <a:off x="6286500" y="3797300"/>
            <a:ext cx="2514600" cy="2677656"/>
          </a:xfrm>
          <a:prstGeom prst="rect">
            <a:avLst/>
          </a:prstGeom>
          <a:noFill/>
          <a:ln w="19050">
            <a:solidFill>
              <a:schemeClr val="tx1">
                <a:lumMod val="50000"/>
                <a:lumOff val="50000"/>
              </a:schemeClr>
            </a:solidFill>
          </a:ln>
        </p:spPr>
        <p:txBody>
          <a:bodyPr wrap="square" rtlCol="0">
            <a:spAutoFit/>
          </a:bodyPr>
          <a:lstStyle/>
          <a:p>
            <a:r>
              <a:rPr lang="en-US" sz="1400" dirty="0"/>
              <a:t>Budget Director</a:t>
            </a:r>
          </a:p>
          <a:p>
            <a:r>
              <a:rPr lang="en-US" sz="1400" dirty="0"/>
              <a:t>Budget Manager</a:t>
            </a:r>
          </a:p>
          <a:p>
            <a:r>
              <a:rPr lang="en-US" sz="1400" dirty="0"/>
              <a:t>Budget Planner I</a:t>
            </a:r>
          </a:p>
          <a:p>
            <a:r>
              <a:rPr lang="en-US" sz="1400" dirty="0"/>
              <a:t>Budget Planner II</a:t>
            </a:r>
          </a:p>
          <a:p>
            <a:r>
              <a:rPr lang="en-US" sz="1400" dirty="0"/>
              <a:t>Chief Business Officer (S/C/D)</a:t>
            </a:r>
          </a:p>
          <a:p>
            <a:r>
              <a:rPr lang="en-US" sz="1400" dirty="0"/>
              <a:t>Chief Financial Officer (Institution)</a:t>
            </a:r>
          </a:p>
          <a:p>
            <a:r>
              <a:rPr lang="en-US" sz="1400" dirty="0"/>
              <a:t>Chief Financial Officer (S/C/D)</a:t>
            </a:r>
          </a:p>
          <a:p>
            <a:r>
              <a:rPr lang="en-US" sz="1400" dirty="0"/>
              <a:t>Finance Assistant Director </a:t>
            </a:r>
          </a:p>
          <a:p>
            <a:r>
              <a:rPr lang="en-US" sz="1400" dirty="0"/>
              <a:t>Finance Director</a:t>
            </a:r>
          </a:p>
        </p:txBody>
      </p:sp>
      <p:sp>
        <p:nvSpPr>
          <p:cNvPr id="10" name="TextBox 9"/>
          <p:cNvSpPr txBox="1"/>
          <p:nvPr/>
        </p:nvSpPr>
        <p:spPr>
          <a:xfrm>
            <a:off x="9359900" y="3797300"/>
            <a:ext cx="2514600" cy="2862322"/>
          </a:xfrm>
          <a:prstGeom prst="rect">
            <a:avLst/>
          </a:prstGeom>
          <a:noFill/>
          <a:ln w="19050">
            <a:solidFill>
              <a:schemeClr val="tx1">
                <a:lumMod val="50000"/>
                <a:lumOff val="50000"/>
              </a:schemeClr>
            </a:solidFill>
          </a:ln>
        </p:spPr>
        <p:txBody>
          <a:bodyPr wrap="square" rtlCol="0">
            <a:spAutoFit/>
          </a:bodyPr>
          <a:lstStyle/>
          <a:p>
            <a:r>
              <a:rPr lang="en-US" dirty="0"/>
              <a:t>Procurement Assistant Director</a:t>
            </a:r>
          </a:p>
          <a:p>
            <a:r>
              <a:rPr lang="en-US" dirty="0"/>
              <a:t>Procurement Director</a:t>
            </a:r>
          </a:p>
          <a:p>
            <a:r>
              <a:rPr lang="en-US" dirty="0"/>
              <a:t>Procurement Manager</a:t>
            </a:r>
          </a:p>
          <a:p>
            <a:r>
              <a:rPr lang="en-US" dirty="0"/>
              <a:t>Procurement Specialist I</a:t>
            </a:r>
          </a:p>
          <a:p>
            <a:r>
              <a:rPr lang="en-US" dirty="0"/>
              <a:t>Procurement Specialist II</a:t>
            </a:r>
          </a:p>
          <a:p>
            <a:r>
              <a:rPr lang="en-US" dirty="0"/>
              <a:t>Procurement Specialist III</a:t>
            </a:r>
          </a:p>
        </p:txBody>
      </p:sp>
    </p:spTree>
    <p:extLst>
      <p:ext uri="{BB962C8B-B14F-4D97-AF65-F5344CB8AC3E}">
        <p14:creationId xmlns:p14="http://schemas.microsoft.com/office/powerpoint/2010/main" val="4229048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Sub-Group Level </a:t>
            </a:r>
          </a:p>
        </p:txBody>
      </p:sp>
      <p:pic>
        <p:nvPicPr>
          <p:cNvPr id="4" name="Picture 3" descr="A screenshot of a computer&#10;&#10;Description automatically generated">
            <a:extLst>
              <a:ext uri="{FF2B5EF4-FFF2-40B4-BE49-F238E27FC236}">
                <a16:creationId xmlns:a16="http://schemas.microsoft.com/office/drawing/2014/main" id="{B56EE6B8-9A51-49DA-BFEC-4537C0EB8F13}"/>
              </a:ext>
            </a:extLst>
          </p:cNvPr>
          <p:cNvPicPr>
            <a:picLocks noChangeAspect="1"/>
          </p:cNvPicPr>
          <p:nvPr/>
        </p:nvPicPr>
        <p:blipFill rotWithShape="1">
          <a:blip r:embed="rId2"/>
          <a:srcRect r="79107" b="55414"/>
          <a:stretch/>
        </p:blipFill>
        <p:spPr>
          <a:xfrm>
            <a:off x="3324808" y="996143"/>
            <a:ext cx="5542383" cy="5547242"/>
          </a:xfrm>
          <a:prstGeom prst="rect">
            <a:avLst/>
          </a:prstGeom>
        </p:spPr>
      </p:pic>
      <p:sp>
        <p:nvSpPr>
          <p:cNvPr id="5" name="Oval 4"/>
          <p:cNvSpPr/>
          <p:nvPr/>
        </p:nvSpPr>
        <p:spPr>
          <a:xfrm>
            <a:off x="3713584" y="3163077"/>
            <a:ext cx="2341983" cy="59715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713583" y="3974844"/>
            <a:ext cx="2341983" cy="59715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33036"/>
      </p:ext>
    </p:extLst>
  </p:cSld>
  <p:clrMapOvr>
    <a:masterClrMapping/>
  </p:clrMapOvr>
</p:sld>
</file>

<file path=ppt/theme/theme1.xml><?xml version="1.0" encoding="utf-8"?>
<a:theme xmlns:a="http://schemas.openxmlformats.org/drawingml/2006/main" name="Widescreen_Lake">
  <a:themeElements>
    <a:clrScheme name="UWBrand">
      <a:dk1>
        <a:sysClr val="windowText" lastClr="000000"/>
      </a:dk1>
      <a:lt1>
        <a:srgbClr val="FFFFFF"/>
      </a:lt1>
      <a:dk2>
        <a:srgbClr val="FFFFFF"/>
      </a:dk2>
      <a:lt2>
        <a:srgbClr val="FFFFFF"/>
      </a:lt2>
      <a:accent1>
        <a:srgbClr val="C5050C"/>
      </a:accent1>
      <a:accent2>
        <a:srgbClr val="FF8000"/>
      </a:accent2>
      <a:accent3>
        <a:srgbClr val="FFBF00"/>
      </a:accent3>
      <a:accent4>
        <a:srgbClr val="97B85F"/>
      </a:accent4>
      <a:accent5>
        <a:srgbClr val="6B9999"/>
      </a:accent5>
      <a:accent6>
        <a:srgbClr val="386666"/>
      </a:accent6>
      <a:hlink>
        <a:srgbClr val="0479A8"/>
      </a:hlink>
      <a:folHlink>
        <a:srgbClr val="0479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_Lake" id="{0B4CEAFA-E7B9-4A67-98AD-030F079540FF}" vid="{AB13EDFE-268A-4FB9-967D-C0075FACADFE}"/>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Wide_Lake</Template>
  <TotalTime>23304</TotalTime>
  <Words>1510</Words>
  <Application>Microsoft Office PowerPoint</Application>
  <PresentationFormat>Widescreen</PresentationFormat>
  <Paragraphs>359</Paragraphs>
  <Slides>34</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Arial</vt:lpstr>
      <vt:lpstr>Calibri</vt:lpstr>
      <vt:lpstr>Calibri Light</vt:lpstr>
      <vt:lpstr>Verdana</vt:lpstr>
      <vt:lpstr>Wingdings</vt:lpstr>
      <vt:lpstr>Widescreen_Lake</vt:lpstr>
      <vt:lpstr>1_Custom Design</vt:lpstr>
      <vt:lpstr>Custom Design</vt:lpstr>
      <vt:lpstr>Title and Total Compensation  (TTC) Project </vt:lpstr>
      <vt:lpstr>Agenda</vt:lpstr>
      <vt:lpstr>TTC Project Timeline </vt:lpstr>
      <vt:lpstr>Highlights</vt:lpstr>
      <vt:lpstr>Agenda</vt:lpstr>
      <vt:lpstr>Title and Standard Job Description Library</vt:lpstr>
      <vt:lpstr>Title and Standard Job Description Library</vt:lpstr>
      <vt:lpstr>Organized by Job Group &amp; Sub-Group</vt:lpstr>
      <vt:lpstr>Sub-Group Level </vt:lpstr>
      <vt:lpstr>Academic Advisor – Today </vt:lpstr>
      <vt:lpstr>Academic Advisor I – After Implementation</vt:lpstr>
      <vt:lpstr>Academic Advisor II – After Implementation</vt:lpstr>
      <vt:lpstr>Locksmith – Today</vt:lpstr>
      <vt:lpstr>Locksmith – After Implementation</vt:lpstr>
      <vt:lpstr>Administrative Program Specialist – Today </vt:lpstr>
      <vt:lpstr>Possibilities After Implementation</vt:lpstr>
      <vt:lpstr>Agenda</vt:lpstr>
      <vt:lpstr>Promotion and Progression - Today</vt:lpstr>
      <vt:lpstr>PowerPoint Presentation</vt:lpstr>
      <vt:lpstr>Level/Grade and Range</vt:lpstr>
      <vt:lpstr>PowerPoint Presentation</vt:lpstr>
      <vt:lpstr>PowerPoint Presentation</vt:lpstr>
      <vt:lpstr>PowerPoint Presentation</vt:lpstr>
      <vt:lpstr>Pay Progression Components </vt:lpstr>
      <vt:lpstr>Changes After Implementation</vt:lpstr>
      <vt:lpstr>Agenda</vt:lpstr>
      <vt:lpstr>What is a Business Title (Working Title)?</vt:lpstr>
      <vt:lpstr>Where Can I Use a Business Title? </vt:lpstr>
      <vt:lpstr>Business Title Guidelines</vt:lpstr>
      <vt:lpstr>Business Title Examples</vt:lpstr>
      <vt:lpstr>Agenda</vt:lpstr>
      <vt:lpstr>November All-Campus Forums</vt:lpstr>
      <vt:lpstr>TTC Website</vt:lpstr>
      <vt:lpstr>Questions</vt:lpstr>
    </vt:vector>
  </TitlesOfParts>
  <Company>University of Wisconsin - Madison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Carroll</dc:creator>
  <cp:lastModifiedBy>DIANE S BLASKOWSKI</cp:lastModifiedBy>
  <cp:revision>462</cp:revision>
  <cp:lastPrinted>2019-11-07T15:54:49Z</cp:lastPrinted>
  <dcterms:created xsi:type="dcterms:W3CDTF">2019-07-18T23:57:53Z</dcterms:created>
  <dcterms:modified xsi:type="dcterms:W3CDTF">2019-11-11T17:56:24Z</dcterms:modified>
</cp:coreProperties>
</file>