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94" r:id="rId5"/>
  </p:sldMasterIdLst>
  <p:notesMasterIdLst>
    <p:notesMasterId r:id="rId13"/>
  </p:notesMasterIdLst>
  <p:sldIdLst>
    <p:sldId id="260" r:id="rId6"/>
    <p:sldId id="314" r:id="rId7"/>
    <p:sldId id="323" r:id="rId8"/>
    <p:sldId id="322" r:id="rId9"/>
    <p:sldId id="312" r:id="rId10"/>
    <p:sldId id="313" r:id="rId11"/>
    <p:sldId id="270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6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A749A-3AC6-4229-80C9-20ABFE8BBC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52507B-E8A5-463E-9FB7-B755901189D7}">
      <dgm:prSet/>
      <dgm:spPr/>
      <dgm:t>
        <a:bodyPr/>
        <a:lstStyle/>
        <a:p>
          <a:r>
            <a:rPr lang="en-US" dirty="0"/>
            <a:t>Foundational university-level policy on institutional data management and use</a:t>
          </a:r>
        </a:p>
      </dgm:t>
    </dgm:pt>
    <dgm:pt modelId="{42601D96-6D39-48C2-ABE2-206E35E285C0}" type="parTrans" cxnId="{D4DD6E83-C0B8-4225-B8F4-8F5EB2D804D3}">
      <dgm:prSet/>
      <dgm:spPr/>
      <dgm:t>
        <a:bodyPr/>
        <a:lstStyle/>
        <a:p>
          <a:endParaRPr lang="en-US"/>
        </a:p>
      </dgm:t>
    </dgm:pt>
    <dgm:pt modelId="{D84A0D36-5E46-4B9C-89DB-61CE4EF082DC}" type="sibTrans" cxnId="{D4DD6E83-C0B8-4225-B8F4-8F5EB2D804D3}">
      <dgm:prSet/>
      <dgm:spPr/>
      <dgm:t>
        <a:bodyPr/>
        <a:lstStyle/>
        <a:p>
          <a:endParaRPr lang="en-US"/>
        </a:p>
      </dgm:t>
    </dgm:pt>
    <dgm:pt modelId="{DC12887F-D0A3-4C47-B7B5-2CA54A1ACF62}">
      <dgm:prSet/>
      <dgm:spPr/>
      <dgm:t>
        <a:bodyPr/>
        <a:lstStyle/>
        <a:p>
          <a:r>
            <a:rPr lang="en-US"/>
            <a:t>Defines key roles and terms</a:t>
          </a:r>
        </a:p>
      </dgm:t>
    </dgm:pt>
    <dgm:pt modelId="{61BB63A0-EF8E-45D2-AD3A-5DDE2D4C84A8}" type="parTrans" cxnId="{3B7F067B-B02A-4335-927A-2223A8C351C7}">
      <dgm:prSet/>
      <dgm:spPr/>
      <dgm:t>
        <a:bodyPr/>
        <a:lstStyle/>
        <a:p>
          <a:endParaRPr lang="en-US"/>
        </a:p>
      </dgm:t>
    </dgm:pt>
    <dgm:pt modelId="{34B004CA-79A9-428C-8AB8-1F45EF411EEB}" type="sibTrans" cxnId="{3B7F067B-B02A-4335-927A-2223A8C351C7}">
      <dgm:prSet/>
      <dgm:spPr/>
      <dgm:t>
        <a:bodyPr/>
        <a:lstStyle/>
        <a:p>
          <a:endParaRPr lang="en-US"/>
        </a:p>
      </dgm:t>
    </dgm:pt>
    <dgm:pt modelId="{0FF5E794-3350-49E9-8E72-1B52BDC95EA8}">
      <dgm:prSet/>
      <dgm:spPr/>
      <dgm:t>
        <a:bodyPr/>
        <a:lstStyle/>
        <a:p>
          <a:r>
            <a:rPr lang="en-US"/>
            <a:t>Terms such as “Institutional Data,” “Data Domain,” “System of Record”</a:t>
          </a:r>
        </a:p>
      </dgm:t>
    </dgm:pt>
    <dgm:pt modelId="{1422E3F6-9F3B-4DEF-86DE-3236BFAA7B1B}" type="parTrans" cxnId="{C9A678AF-63FD-4966-BBA8-9894AD5054C6}">
      <dgm:prSet/>
      <dgm:spPr/>
      <dgm:t>
        <a:bodyPr/>
        <a:lstStyle/>
        <a:p>
          <a:endParaRPr lang="en-US"/>
        </a:p>
      </dgm:t>
    </dgm:pt>
    <dgm:pt modelId="{4E357C84-69AB-4851-B065-069FBD201258}" type="sibTrans" cxnId="{C9A678AF-63FD-4966-BBA8-9894AD5054C6}">
      <dgm:prSet/>
      <dgm:spPr/>
      <dgm:t>
        <a:bodyPr/>
        <a:lstStyle/>
        <a:p>
          <a:endParaRPr lang="en-US"/>
        </a:p>
      </dgm:t>
    </dgm:pt>
    <dgm:pt modelId="{DA12A73B-721C-444B-9AFE-61286E451D04}">
      <dgm:prSet/>
      <dgm:spPr/>
      <dgm:t>
        <a:bodyPr/>
        <a:lstStyle/>
        <a:p>
          <a:r>
            <a:rPr lang="en-US"/>
            <a:t>Roles such as “Institutional Data Steward,” “Data System Custodian”</a:t>
          </a:r>
        </a:p>
      </dgm:t>
    </dgm:pt>
    <dgm:pt modelId="{1725FE0E-A43F-45FA-A6E3-5581CC00927A}" type="parTrans" cxnId="{7D57D2FE-01D9-4BB4-BD00-5992E143D438}">
      <dgm:prSet/>
      <dgm:spPr/>
      <dgm:t>
        <a:bodyPr/>
        <a:lstStyle/>
        <a:p>
          <a:endParaRPr lang="en-US"/>
        </a:p>
      </dgm:t>
    </dgm:pt>
    <dgm:pt modelId="{FFC83853-D45B-4C55-BA17-8100691BEB2A}" type="sibTrans" cxnId="{7D57D2FE-01D9-4BB4-BD00-5992E143D438}">
      <dgm:prSet/>
      <dgm:spPr/>
      <dgm:t>
        <a:bodyPr/>
        <a:lstStyle/>
        <a:p>
          <a:endParaRPr lang="en-US"/>
        </a:p>
      </dgm:t>
    </dgm:pt>
    <dgm:pt modelId="{FDE93C53-6689-4B10-964D-33EE59D0DBB7}">
      <dgm:prSet/>
      <dgm:spPr/>
      <dgm:t>
        <a:bodyPr/>
        <a:lstStyle/>
        <a:p>
          <a:r>
            <a:rPr lang="en-US"/>
            <a:t>Formally establishes principles, expectations, and rules</a:t>
          </a:r>
        </a:p>
      </dgm:t>
    </dgm:pt>
    <dgm:pt modelId="{8BDBBE51-A20C-4910-B887-185182506942}" type="parTrans" cxnId="{281CF73B-D6AA-462E-A557-BDFADC780C8A}">
      <dgm:prSet/>
      <dgm:spPr/>
      <dgm:t>
        <a:bodyPr/>
        <a:lstStyle/>
        <a:p>
          <a:endParaRPr lang="en-US"/>
        </a:p>
      </dgm:t>
    </dgm:pt>
    <dgm:pt modelId="{FD9DC822-7ABA-4BBC-BFB0-BC7E527F1CE4}" type="sibTrans" cxnId="{281CF73B-D6AA-462E-A557-BDFADC780C8A}">
      <dgm:prSet/>
      <dgm:spPr/>
      <dgm:t>
        <a:bodyPr/>
        <a:lstStyle/>
        <a:p>
          <a:endParaRPr lang="en-US"/>
        </a:p>
      </dgm:t>
    </dgm:pt>
    <dgm:pt modelId="{DA3FCD90-AEAA-43A4-8C50-2222102FCB0F}">
      <dgm:prSet/>
      <dgm:spPr/>
      <dgm:t>
        <a:bodyPr/>
        <a:lstStyle/>
        <a:p>
          <a:r>
            <a:rPr lang="en-US"/>
            <a:t>12 policy statements, covering access and authorization, documentation, sharing, quality, system/application/product development, and more</a:t>
          </a:r>
        </a:p>
      </dgm:t>
    </dgm:pt>
    <dgm:pt modelId="{49DC863F-457E-42E5-BF79-024248CA2F7B}" type="parTrans" cxnId="{F759E611-0CD0-4CE4-BE59-19C1168C3335}">
      <dgm:prSet/>
      <dgm:spPr/>
      <dgm:t>
        <a:bodyPr/>
        <a:lstStyle/>
        <a:p>
          <a:endParaRPr lang="en-US"/>
        </a:p>
      </dgm:t>
    </dgm:pt>
    <dgm:pt modelId="{EB6D6346-D03A-4937-9100-DCBFB58A8DAC}" type="sibTrans" cxnId="{F759E611-0CD0-4CE4-BE59-19C1168C3335}">
      <dgm:prSet/>
      <dgm:spPr/>
      <dgm:t>
        <a:bodyPr/>
        <a:lstStyle/>
        <a:p>
          <a:endParaRPr lang="en-US"/>
        </a:p>
      </dgm:t>
    </dgm:pt>
    <dgm:pt modelId="{DAC04215-E60B-4E2D-9BED-55FAC029682D}">
      <dgm:prSet/>
      <dgm:spPr/>
      <dgm:t>
        <a:bodyPr/>
        <a:lstStyle/>
        <a:p>
          <a:r>
            <a:rPr lang="en-US"/>
            <a:t>Provides the basis for development of detailed standards and procedures</a:t>
          </a:r>
        </a:p>
      </dgm:t>
    </dgm:pt>
    <dgm:pt modelId="{B97DB3AE-AC84-4BC1-A986-9C7B231E24B3}" type="parTrans" cxnId="{93DD9ADB-F8D8-4457-90C9-8BCDED658072}">
      <dgm:prSet/>
      <dgm:spPr/>
      <dgm:t>
        <a:bodyPr/>
        <a:lstStyle/>
        <a:p>
          <a:endParaRPr lang="en-US"/>
        </a:p>
      </dgm:t>
    </dgm:pt>
    <dgm:pt modelId="{A4E14948-6F44-4E37-B3AC-F1A12E68A235}" type="sibTrans" cxnId="{93DD9ADB-F8D8-4457-90C9-8BCDED658072}">
      <dgm:prSet/>
      <dgm:spPr/>
      <dgm:t>
        <a:bodyPr/>
        <a:lstStyle/>
        <a:p>
          <a:endParaRPr lang="en-US"/>
        </a:p>
      </dgm:t>
    </dgm:pt>
    <dgm:pt modelId="{C34FA9AC-7075-428C-B607-C9C7124130B5}" type="pres">
      <dgm:prSet presAssocID="{849A749A-3AC6-4229-80C9-20ABFE8BBC50}" presName="linear" presStyleCnt="0">
        <dgm:presLayoutVars>
          <dgm:animLvl val="lvl"/>
          <dgm:resizeHandles val="exact"/>
        </dgm:presLayoutVars>
      </dgm:prSet>
      <dgm:spPr/>
    </dgm:pt>
    <dgm:pt modelId="{8F079477-5042-4455-B094-1EC37DF0A695}" type="pres">
      <dgm:prSet presAssocID="{2052507B-E8A5-463E-9FB7-B755901189D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6120F4-F2BB-4E23-919A-0128A4D144A0}" type="pres">
      <dgm:prSet presAssocID="{D84A0D36-5E46-4B9C-89DB-61CE4EF082DC}" presName="spacer" presStyleCnt="0"/>
      <dgm:spPr/>
    </dgm:pt>
    <dgm:pt modelId="{692B01EF-6E94-4D6D-97B2-D10398AA1D8A}" type="pres">
      <dgm:prSet presAssocID="{DC12887F-D0A3-4C47-B7B5-2CA54A1ACF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1E2D5A3-636A-4A62-8112-7A7AFC6394C8}" type="pres">
      <dgm:prSet presAssocID="{DC12887F-D0A3-4C47-B7B5-2CA54A1ACF62}" presName="childText" presStyleLbl="revTx" presStyleIdx="0" presStyleCnt="2">
        <dgm:presLayoutVars>
          <dgm:bulletEnabled val="1"/>
        </dgm:presLayoutVars>
      </dgm:prSet>
      <dgm:spPr/>
    </dgm:pt>
    <dgm:pt modelId="{893C4F8B-0C37-4328-A38F-3FD405DF4F2E}" type="pres">
      <dgm:prSet presAssocID="{FDE93C53-6689-4B10-964D-33EE59D0DBB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092638-18C8-4533-A152-A8BD4362BF8F}" type="pres">
      <dgm:prSet presAssocID="{FDE93C53-6689-4B10-964D-33EE59D0DBB7}" presName="childText" presStyleLbl="revTx" presStyleIdx="1" presStyleCnt="2">
        <dgm:presLayoutVars>
          <dgm:bulletEnabled val="1"/>
        </dgm:presLayoutVars>
      </dgm:prSet>
      <dgm:spPr/>
    </dgm:pt>
    <dgm:pt modelId="{A0377BCE-F955-4E24-8EF4-3AD250C87647}" type="pres">
      <dgm:prSet presAssocID="{DAC04215-E60B-4E2D-9BED-55FAC029682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1AEEB06-BC6A-4EB6-85F2-C2B273B24CD7}" type="presOf" srcId="{FDE93C53-6689-4B10-964D-33EE59D0DBB7}" destId="{893C4F8B-0C37-4328-A38F-3FD405DF4F2E}" srcOrd="0" destOrd="0" presId="urn:microsoft.com/office/officeart/2005/8/layout/vList2"/>
    <dgm:cxn modelId="{F759E611-0CD0-4CE4-BE59-19C1168C3335}" srcId="{FDE93C53-6689-4B10-964D-33EE59D0DBB7}" destId="{DA3FCD90-AEAA-43A4-8C50-2222102FCB0F}" srcOrd="0" destOrd="0" parTransId="{49DC863F-457E-42E5-BF79-024248CA2F7B}" sibTransId="{EB6D6346-D03A-4937-9100-DCBFB58A8DAC}"/>
    <dgm:cxn modelId="{281CF73B-D6AA-462E-A557-BDFADC780C8A}" srcId="{849A749A-3AC6-4229-80C9-20ABFE8BBC50}" destId="{FDE93C53-6689-4B10-964D-33EE59D0DBB7}" srcOrd="2" destOrd="0" parTransId="{8BDBBE51-A20C-4910-B887-185182506942}" sibTransId="{FD9DC822-7ABA-4BBC-BFB0-BC7E527F1CE4}"/>
    <dgm:cxn modelId="{E2FB8258-796B-422E-95EE-E4A895541412}" type="presOf" srcId="{DAC04215-E60B-4E2D-9BED-55FAC029682D}" destId="{A0377BCE-F955-4E24-8EF4-3AD250C87647}" srcOrd="0" destOrd="0" presId="urn:microsoft.com/office/officeart/2005/8/layout/vList2"/>
    <dgm:cxn modelId="{3B7F067B-B02A-4335-927A-2223A8C351C7}" srcId="{849A749A-3AC6-4229-80C9-20ABFE8BBC50}" destId="{DC12887F-D0A3-4C47-B7B5-2CA54A1ACF62}" srcOrd="1" destOrd="0" parTransId="{61BB63A0-EF8E-45D2-AD3A-5DDE2D4C84A8}" sibTransId="{34B004CA-79A9-428C-8AB8-1F45EF411EEB}"/>
    <dgm:cxn modelId="{18F9EC81-DA52-4D63-8BE6-0D57D84CBBB6}" type="presOf" srcId="{0FF5E794-3350-49E9-8E72-1B52BDC95EA8}" destId="{41E2D5A3-636A-4A62-8112-7A7AFC6394C8}" srcOrd="0" destOrd="0" presId="urn:microsoft.com/office/officeart/2005/8/layout/vList2"/>
    <dgm:cxn modelId="{D4DD6E83-C0B8-4225-B8F4-8F5EB2D804D3}" srcId="{849A749A-3AC6-4229-80C9-20ABFE8BBC50}" destId="{2052507B-E8A5-463E-9FB7-B755901189D7}" srcOrd="0" destOrd="0" parTransId="{42601D96-6D39-48C2-ABE2-206E35E285C0}" sibTransId="{D84A0D36-5E46-4B9C-89DB-61CE4EF082DC}"/>
    <dgm:cxn modelId="{C9A678AF-63FD-4966-BBA8-9894AD5054C6}" srcId="{DC12887F-D0A3-4C47-B7B5-2CA54A1ACF62}" destId="{0FF5E794-3350-49E9-8E72-1B52BDC95EA8}" srcOrd="0" destOrd="0" parTransId="{1422E3F6-9F3B-4DEF-86DE-3236BFAA7B1B}" sibTransId="{4E357C84-69AB-4851-B065-069FBD201258}"/>
    <dgm:cxn modelId="{E53606B4-5C61-405E-9B8D-065E1A5D135D}" type="presOf" srcId="{DA3FCD90-AEAA-43A4-8C50-2222102FCB0F}" destId="{C2092638-18C8-4533-A152-A8BD4362BF8F}" srcOrd="0" destOrd="0" presId="urn:microsoft.com/office/officeart/2005/8/layout/vList2"/>
    <dgm:cxn modelId="{3C0BEDB5-BE54-4A36-875B-5754A7EE0AC9}" type="presOf" srcId="{DC12887F-D0A3-4C47-B7B5-2CA54A1ACF62}" destId="{692B01EF-6E94-4D6D-97B2-D10398AA1D8A}" srcOrd="0" destOrd="0" presId="urn:microsoft.com/office/officeart/2005/8/layout/vList2"/>
    <dgm:cxn modelId="{49933EC0-114C-4AAA-9414-8577E0FE633D}" type="presOf" srcId="{849A749A-3AC6-4229-80C9-20ABFE8BBC50}" destId="{C34FA9AC-7075-428C-B607-C9C7124130B5}" srcOrd="0" destOrd="0" presId="urn:microsoft.com/office/officeart/2005/8/layout/vList2"/>
    <dgm:cxn modelId="{93DD9ADB-F8D8-4457-90C9-8BCDED658072}" srcId="{849A749A-3AC6-4229-80C9-20ABFE8BBC50}" destId="{DAC04215-E60B-4E2D-9BED-55FAC029682D}" srcOrd="3" destOrd="0" parTransId="{B97DB3AE-AC84-4BC1-A986-9C7B231E24B3}" sibTransId="{A4E14948-6F44-4E37-B3AC-F1A12E68A235}"/>
    <dgm:cxn modelId="{E73963E2-A0D9-421B-922C-A8AF3342B7F8}" type="presOf" srcId="{2052507B-E8A5-463E-9FB7-B755901189D7}" destId="{8F079477-5042-4455-B094-1EC37DF0A695}" srcOrd="0" destOrd="0" presId="urn:microsoft.com/office/officeart/2005/8/layout/vList2"/>
    <dgm:cxn modelId="{D139C5E5-1238-4B15-B134-DF4D2FC9186F}" type="presOf" srcId="{DA12A73B-721C-444B-9AFE-61286E451D04}" destId="{41E2D5A3-636A-4A62-8112-7A7AFC6394C8}" srcOrd="0" destOrd="1" presId="urn:microsoft.com/office/officeart/2005/8/layout/vList2"/>
    <dgm:cxn modelId="{7D57D2FE-01D9-4BB4-BD00-5992E143D438}" srcId="{DC12887F-D0A3-4C47-B7B5-2CA54A1ACF62}" destId="{DA12A73B-721C-444B-9AFE-61286E451D04}" srcOrd="1" destOrd="0" parTransId="{1725FE0E-A43F-45FA-A6E3-5581CC00927A}" sibTransId="{FFC83853-D45B-4C55-BA17-8100691BEB2A}"/>
    <dgm:cxn modelId="{850D547F-5810-4DB3-95F3-74BEAAFA4371}" type="presParOf" srcId="{C34FA9AC-7075-428C-B607-C9C7124130B5}" destId="{8F079477-5042-4455-B094-1EC37DF0A695}" srcOrd="0" destOrd="0" presId="urn:microsoft.com/office/officeart/2005/8/layout/vList2"/>
    <dgm:cxn modelId="{89D24F36-79FD-4F84-9EBC-E2961DDA1F05}" type="presParOf" srcId="{C34FA9AC-7075-428C-B607-C9C7124130B5}" destId="{636120F4-F2BB-4E23-919A-0128A4D144A0}" srcOrd="1" destOrd="0" presId="urn:microsoft.com/office/officeart/2005/8/layout/vList2"/>
    <dgm:cxn modelId="{C07C7A8C-21DB-4ACF-BC87-931219C9DEE8}" type="presParOf" srcId="{C34FA9AC-7075-428C-B607-C9C7124130B5}" destId="{692B01EF-6E94-4D6D-97B2-D10398AA1D8A}" srcOrd="2" destOrd="0" presId="urn:microsoft.com/office/officeart/2005/8/layout/vList2"/>
    <dgm:cxn modelId="{572FE5E9-B31D-49AC-9BFB-E102B455A860}" type="presParOf" srcId="{C34FA9AC-7075-428C-B607-C9C7124130B5}" destId="{41E2D5A3-636A-4A62-8112-7A7AFC6394C8}" srcOrd="3" destOrd="0" presId="urn:microsoft.com/office/officeart/2005/8/layout/vList2"/>
    <dgm:cxn modelId="{597A36DD-D9A6-4314-9D26-351555178E34}" type="presParOf" srcId="{C34FA9AC-7075-428C-B607-C9C7124130B5}" destId="{893C4F8B-0C37-4328-A38F-3FD405DF4F2E}" srcOrd="4" destOrd="0" presId="urn:microsoft.com/office/officeart/2005/8/layout/vList2"/>
    <dgm:cxn modelId="{619F6077-716E-4261-A1A1-4DC35B544C50}" type="presParOf" srcId="{C34FA9AC-7075-428C-B607-C9C7124130B5}" destId="{C2092638-18C8-4533-A152-A8BD4362BF8F}" srcOrd="5" destOrd="0" presId="urn:microsoft.com/office/officeart/2005/8/layout/vList2"/>
    <dgm:cxn modelId="{CC08315D-209A-43A1-86BF-C9EB32BC9EDC}" type="presParOf" srcId="{C34FA9AC-7075-428C-B607-C9C7124130B5}" destId="{A0377BCE-F955-4E24-8EF4-3AD250C876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79477-5042-4455-B094-1EC37DF0A695}">
      <dsp:nvSpPr>
        <dsp:cNvPr id="0" name=""/>
        <dsp:cNvSpPr/>
      </dsp:nvSpPr>
      <dsp:spPr>
        <a:xfrm>
          <a:off x="0" y="24933"/>
          <a:ext cx="78867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Foundational university-level policy on institutional data management and use</a:t>
          </a:r>
        </a:p>
      </dsp:txBody>
      <dsp:txXfrm>
        <a:off x="43350" y="68283"/>
        <a:ext cx="7800000" cy="801330"/>
      </dsp:txXfrm>
    </dsp:sp>
    <dsp:sp modelId="{692B01EF-6E94-4D6D-97B2-D10398AA1D8A}">
      <dsp:nvSpPr>
        <dsp:cNvPr id="0" name=""/>
        <dsp:cNvSpPr/>
      </dsp:nvSpPr>
      <dsp:spPr>
        <a:xfrm>
          <a:off x="0" y="979204"/>
          <a:ext cx="78867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Defines key roles and terms</a:t>
          </a:r>
        </a:p>
      </dsp:txBody>
      <dsp:txXfrm>
        <a:off x="43350" y="1022554"/>
        <a:ext cx="7800000" cy="801330"/>
      </dsp:txXfrm>
    </dsp:sp>
    <dsp:sp modelId="{41E2D5A3-636A-4A62-8112-7A7AFC6394C8}">
      <dsp:nvSpPr>
        <dsp:cNvPr id="0" name=""/>
        <dsp:cNvSpPr/>
      </dsp:nvSpPr>
      <dsp:spPr>
        <a:xfrm>
          <a:off x="0" y="1867234"/>
          <a:ext cx="7886700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Terms such as “Institutional Data,” “Data Domain,” “System of Record”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Roles such as “Institutional Data Steward,” “Data System Custodian”</a:t>
          </a:r>
        </a:p>
      </dsp:txBody>
      <dsp:txXfrm>
        <a:off x="0" y="1867234"/>
        <a:ext cx="7886700" cy="595125"/>
      </dsp:txXfrm>
    </dsp:sp>
    <dsp:sp modelId="{893C4F8B-0C37-4328-A38F-3FD405DF4F2E}">
      <dsp:nvSpPr>
        <dsp:cNvPr id="0" name=""/>
        <dsp:cNvSpPr/>
      </dsp:nvSpPr>
      <dsp:spPr>
        <a:xfrm>
          <a:off x="0" y="2462359"/>
          <a:ext cx="78867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Formally establishes principles, expectations, and rules</a:t>
          </a:r>
        </a:p>
      </dsp:txBody>
      <dsp:txXfrm>
        <a:off x="43350" y="2505709"/>
        <a:ext cx="7800000" cy="801330"/>
      </dsp:txXfrm>
    </dsp:sp>
    <dsp:sp modelId="{C2092638-18C8-4533-A152-A8BD4362BF8F}">
      <dsp:nvSpPr>
        <dsp:cNvPr id="0" name=""/>
        <dsp:cNvSpPr/>
      </dsp:nvSpPr>
      <dsp:spPr>
        <a:xfrm>
          <a:off x="0" y="3350389"/>
          <a:ext cx="7886700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12 policy statements, covering access and authorization, documentation, sharing, quality, system/application/product development, and more</a:t>
          </a:r>
        </a:p>
      </dsp:txBody>
      <dsp:txXfrm>
        <a:off x="0" y="3350389"/>
        <a:ext cx="7886700" cy="785565"/>
      </dsp:txXfrm>
    </dsp:sp>
    <dsp:sp modelId="{A0377BCE-F955-4E24-8EF4-3AD250C87647}">
      <dsp:nvSpPr>
        <dsp:cNvPr id="0" name=""/>
        <dsp:cNvSpPr/>
      </dsp:nvSpPr>
      <dsp:spPr>
        <a:xfrm>
          <a:off x="0" y="4135954"/>
          <a:ext cx="78867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Provides the basis for development of detailed standards and procedures</a:t>
          </a:r>
        </a:p>
      </dsp:txBody>
      <dsp:txXfrm>
        <a:off x="43350" y="4179304"/>
        <a:ext cx="7800000" cy="80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24A1E0-A7B6-47B5-97C6-C074AAAB032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41C5DE-78C8-47EB-8CAE-0F252C95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ef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"/>
            <a:ext cx="9144000" cy="6855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t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44" y="-8092"/>
            <a:ext cx="9249630" cy="6918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046" y="2283619"/>
            <a:ext cx="6150543" cy="2290763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046" y="4747444"/>
            <a:ext cx="6150543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37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0597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374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5795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3347"/>
            <a:ext cx="9144000" cy="685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871482"/>
            <a:ext cx="7886700" cy="2852737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9534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4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5099"/>
            <a:ext cx="7886700" cy="6836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7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14216"/>
            <a:ext cx="7886700" cy="640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6841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3721"/>
            <a:ext cx="3868340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841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3721"/>
            <a:ext cx="3887391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467"/>
            <a:ext cx="7886700" cy="6152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6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4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52" y="-12837"/>
            <a:ext cx="9200644" cy="68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8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2- small ef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2612" cy="685904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t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7543"/>
            <a:ext cx="78867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8650" y="1230595"/>
            <a:ext cx="78867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4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4370"/>
            <a:ext cx="7886700" cy="68366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4745"/>
            <a:ext cx="7886700" cy="640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6841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3721"/>
            <a:ext cx="3868340" cy="4095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841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3721"/>
            <a:ext cx="3887391" cy="4095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2729"/>
            <a:ext cx="7886700" cy="6152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_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" y="-1"/>
            <a:ext cx="9142612" cy="685904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" y="-1041"/>
            <a:ext cx="9142612" cy="685904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7543"/>
            <a:ext cx="78867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0595"/>
            <a:ext cx="78867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8" userDrawn="1">
          <p15:clr>
            <a:srgbClr val="F26B43"/>
          </p15:clr>
        </p15:guide>
        <p15:guide id="3" orient="horz" pos="60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82012"/>
            <a:ext cx="78867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0595"/>
            <a:ext cx="78867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2C82-A379-4545-9012-2E0C5599690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blah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6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648" userDrawn="1">
          <p15:clr>
            <a:srgbClr val="F26B43"/>
          </p15:clr>
        </p15:guide>
        <p15:guide id="4" orient="horz" pos="60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wmadison.app.box.com/s/jegyljs6ukuzp9w6jz02n24r063s6c9t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wmadison.app.box.com/s/m63x54ca8z51eiyfogse4uirfqfwplgc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wisc.edu/institutional-data-policy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CD84C-C790-402D-9634-AFE16950C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6" y="2283619"/>
            <a:ext cx="7398138" cy="2290763"/>
          </a:xfrm>
        </p:spPr>
        <p:txBody>
          <a:bodyPr>
            <a:normAutofit/>
          </a:bodyPr>
          <a:lstStyle/>
          <a:p>
            <a:r>
              <a:rPr lang="en-US" dirty="0"/>
              <a:t>UW-Madison Institutional Data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81C16-D5EA-44FE-882C-2FAE13758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Academic Staff Assembly</a:t>
            </a:r>
          </a:p>
          <a:p>
            <a:r>
              <a:rPr lang="en-US" dirty="0"/>
              <a:t>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22680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F3005-B274-4BFE-AA26-A07D153C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Institutional Data Policy?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5C0B88-612F-409B-96C2-BF65BF2D1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179610"/>
              </p:ext>
            </p:extLst>
          </p:nvPr>
        </p:nvGraphicFramePr>
        <p:xfrm>
          <a:off x="628650" y="1230597"/>
          <a:ext cx="7886700" cy="504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54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538E-A138-4D46-8055-F9C38BE06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This Mean for Users/Consumers?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0A81-ECF3-412E-98DF-0E103EBA9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You have a responsibility to protect the privacy and security of the institutional data you use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Protected institutional data may only be accessed for business purposes within the scope of an individual’s duties</a:t>
            </a:r>
          </a:p>
          <a:p>
            <a:pPr>
              <a:lnSpc>
                <a:spcPct val="100000"/>
              </a:lnSpc>
            </a:pPr>
            <a:r>
              <a:rPr lang="en-US" dirty="0"/>
              <a:t>Do not unnecessarily store or duplicate protected institutional data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protected institutional data is authorized by institutional data stewards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5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9B8E-9F5E-495B-8C45-6024C05F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4A823-089F-4C1E-8C42-33EB432F4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Phased approach (see </a:t>
            </a:r>
            <a:r>
              <a:rPr lang="en-US" dirty="0">
                <a:hlinkClick r:id="rId2"/>
              </a:rPr>
              <a:t>Implementation Statement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Where compliance is unfeasible or impractical, a request for an exception must be made in accordance with the policy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5D94510-D784-4009-B542-7D2CEC1CD13D}"/>
              </a:ext>
            </a:extLst>
          </p:cNvPr>
          <p:cNvSpPr/>
          <p:nvPr/>
        </p:nvSpPr>
        <p:spPr>
          <a:xfrm>
            <a:off x="1020932" y="1853143"/>
            <a:ext cx="7315200" cy="135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D5930F-0E5A-451D-8855-C988E8E29B7E}"/>
              </a:ext>
            </a:extLst>
          </p:cNvPr>
          <p:cNvSpPr txBox="1"/>
          <p:nvPr/>
        </p:nvSpPr>
        <p:spPr>
          <a:xfrm>
            <a:off x="7004145" y="2208538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Jan. 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F2435B-06CA-404D-90BC-5D7BC36B196C}"/>
              </a:ext>
            </a:extLst>
          </p:cNvPr>
          <p:cNvSpPr txBox="1"/>
          <p:nvPr/>
        </p:nvSpPr>
        <p:spPr>
          <a:xfrm>
            <a:off x="3340559" y="2205789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Jan. 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720163-8A19-40CA-ADA9-D02E9B67A4BA}"/>
              </a:ext>
            </a:extLst>
          </p:cNvPr>
          <p:cNvSpPr txBox="1"/>
          <p:nvPr/>
        </p:nvSpPr>
        <p:spPr>
          <a:xfrm>
            <a:off x="1003176" y="2205788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Sept. 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35D24C-6ADD-44F4-81B9-FE744F0FDCDF}"/>
              </a:ext>
            </a:extLst>
          </p:cNvPr>
          <p:cNvSpPr txBox="1"/>
          <p:nvPr/>
        </p:nvSpPr>
        <p:spPr>
          <a:xfrm>
            <a:off x="926232" y="310872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5B999B-5EFB-4D32-8DE1-A547C347CCE7}"/>
              </a:ext>
            </a:extLst>
          </p:cNvPr>
          <p:cNvCxnSpPr>
            <a:cxnSpLocks/>
          </p:cNvCxnSpPr>
          <p:nvPr/>
        </p:nvCxnSpPr>
        <p:spPr>
          <a:xfrm flipH="1" flipV="1">
            <a:off x="1358401" y="2852119"/>
            <a:ext cx="1" cy="3526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AAFF7BA-4846-469F-A76B-26EFDAABA8FF}"/>
              </a:ext>
            </a:extLst>
          </p:cNvPr>
          <p:cNvSpPr txBox="1"/>
          <p:nvPr/>
        </p:nvSpPr>
        <p:spPr>
          <a:xfrm>
            <a:off x="3182342" y="3108725"/>
            <a:ext cx="1065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Effective</a:t>
            </a:r>
            <a:br>
              <a:rPr lang="en-US" dirty="0"/>
            </a:br>
            <a:r>
              <a:rPr lang="en-US" dirty="0"/>
              <a:t>for New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56CB70-CE64-4D32-A948-A57C114E6319}"/>
              </a:ext>
            </a:extLst>
          </p:cNvPr>
          <p:cNvSpPr txBox="1"/>
          <p:nvPr/>
        </p:nvSpPr>
        <p:spPr>
          <a:xfrm>
            <a:off x="6715604" y="3108724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Effective</a:t>
            </a:r>
            <a:br>
              <a:rPr lang="en-US" dirty="0"/>
            </a:br>
            <a:r>
              <a:rPr lang="en-US" dirty="0"/>
              <a:t>for Existing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4AFE7F-72A3-4C19-B951-096E416A8C7A}"/>
              </a:ext>
            </a:extLst>
          </p:cNvPr>
          <p:cNvCxnSpPr>
            <a:cxnSpLocks/>
          </p:cNvCxnSpPr>
          <p:nvPr/>
        </p:nvCxnSpPr>
        <p:spPr>
          <a:xfrm flipH="1" flipV="1">
            <a:off x="3693775" y="2852119"/>
            <a:ext cx="1" cy="3526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EADDE8-52A5-4B06-A361-7C9EF7FCC5A9}"/>
              </a:ext>
            </a:extLst>
          </p:cNvPr>
          <p:cNvCxnSpPr>
            <a:cxnSpLocks/>
          </p:cNvCxnSpPr>
          <p:nvPr/>
        </p:nvCxnSpPr>
        <p:spPr>
          <a:xfrm flipH="1" flipV="1">
            <a:off x="7378606" y="2855949"/>
            <a:ext cx="1" cy="3526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58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538E-A138-4D46-8055-F9C38BE06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Procedures and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0A81-ECF3-412E-98DF-0E103EBA9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Provide additional detail and specific requirements and processes to effectuate policy statements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Procedures and standards will be made available as they are developed and approved, and may have their own implementation phases or timeframes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59BB8C-0600-4EA3-A2F9-4A5ACE055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06854"/>
              </p:ext>
            </p:extLst>
          </p:nvPr>
        </p:nvGraphicFramePr>
        <p:xfrm>
          <a:off x="769578" y="3232823"/>
          <a:ext cx="7604844" cy="2231614"/>
        </p:xfrm>
        <a:graphic>
          <a:graphicData uri="http://schemas.openxmlformats.org/drawingml/2006/table">
            <a:tbl>
              <a:tblPr/>
              <a:tblGrid>
                <a:gridCol w="1315151">
                  <a:extLst>
                    <a:ext uri="{9D8B030D-6E8A-4147-A177-3AD203B41FA5}">
                      <a16:colId xmlns:a16="http://schemas.microsoft.com/office/drawing/2014/main" val="1883794579"/>
                    </a:ext>
                  </a:extLst>
                </a:gridCol>
                <a:gridCol w="3415414">
                  <a:extLst>
                    <a:ext uri="{9D8B030D-6E8A-4147-A177-3AD203B41FA5}">
                      <a16:colId xmlns:a16="http://schemas.microsoft.com/office/drawing/2014/main" val="2857911327"/>
                    </a:ext>
                  </a:extLst>
                </a:gridCol>
                <a:gridCol w="2874279">
                  <a:extLst>
                    <a:ext uri="{9D8B030D-6E8A-4147-A177-3AD203B41FA5}">
                      <a16:colId xmlns:a16="http://schemas.microsoft.com/office/drawing/2014/main" val="1241716253"/>
                    </a:ext>
                  </a:extLst>
                </a:gridCol>
              </a:tblGrid>
              <a:tr h="24362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Policy </a:t>
                      </a:r>
                      <a:r>
                        <a:rPr lang="en-US" sz="1600" b="1" dirty="0" err="1">
                          <a:effectLst/>
                        </a:rPr>
                        <a:t>Stmt</a:t>
                      </a:r>
                      <a:endParaRPr lang="en-US" sz="1600" dirty="0">
                        <a:effectLst/>
                      </a:endParaRP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Name</a:t>
                      </a:r>
                      <a:endParaRPr lang="en-US" sz="1600" dirty="0">
                        <a:effectLst/>
                      </a:endParaRP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Status</a:t>
                      </a:r>
                      <a:endParaRPr lang="en-US" sz="1600" dirty="0">
                        <a:effectLst/>
                      </a:endParaRP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901924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2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Data Issue Management Procedure</a:t>
                      </a:r>
                      <a:endParaRPr lang="en-US" sz="1600" dirty="0"/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Completed and issued</a:t>
                      </a:r>
                      <a:endParaRPr lang="en-US" sz="1600" dirty="0"/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544188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3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Documentation Standard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Planning underway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92384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4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Authorization Standard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Drafting underway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11707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6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Quality Standard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Need identified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5972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8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Systems Planning Standard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Need identified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18551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9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Integrations Standard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Need identified</a:t>
                      </a:r>
                    </a:p>
                  </a:txBody>
                  <a:tcPr marL="74963" marR="74963" marT="37481" marB="37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98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0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2607-5038-4A2E-A1A4-6ECFBDF5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To Learn More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C9AA1-A32F-49B1-B8B9-94CEADE6F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lvl="1" indent="0">
              <a:buNone/>
            </a:pPr>
            <a:endParaRPr lang="en-US" dirty="0">
              <a:ea typeface="+mn-lt"/>
              <a:cs typeface="+mn-lt"/>
              <a:hlinkClick r:id="rId2"/>
            </a:endParaRPr>
          </a:p>
          <a:p>
            <a:pPr marL="342900" lvl="1" indent="0">
              <a:buNone/>
            </a:pPr>
            <a:endParaRPr lang="en-US" dirty="0">
              <a:ea typeface="+mn-lt"/>
              <a:cs typeface="+mn-lt"/>
              <a:hlinkClick r:id="rId2"/>
            </a:endParaRPr>
          </a:p>
          <a:p>
            <a:pPr marL="342900" lvl="1" indent="0">
              <a:buNone/>
            </a:pPr>
            <a:r>
              <a:rPr lang="en-US" sz="3200" dirty="0">
                <a:ea typeface="+mn-lt"/>
                <a:cs typeface="+mn-lt"/>
                <a:hlinkClick r:id="rId2"/>
              </a:rPr>
              <a:t>data.wisc.edu/institutional-data-policy</a:t>
            </a:r>
          </a:p>
        </p:txBody>
      </p:sp>
    </p:spTree>
    <p:extLst>
      <p:ext uri="{BB962C8B-B14F-4D97-AF65-F5344CB8AC3E}">
        <p14:creationId xmlns:p14="http://schemas.microsoft.com/office/powerpoint/2010/main" val="371857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104358"/>
      </p:ext>
    </p:extLst>
  </p:cSld>
  <p:clrMapOvr>
    <a:masterClrMapping/>
  </p:clrMapOvr>
</p:sld>
</file>

<file path=ppt/theme/theme1.xml><?xml version="1.0" encoding="utf-8"?>
<a:theme xmlns:a="http://schemas.openxmlformats.org/drawingml/2006/main" name="Widescreen_Geometric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_Geometric" id="{C145BE76-3365-BB48-88D5-F17F7C1FC95B}" vid="{F4134B0E-D8CA-474A-9BFA-3B85D4939203}"/>
    </a:ext>
  </a:extLst>
</a:theme>
</file>

<file path=ppt/theme/theme2.xml><?xml version="1.0" encoding="utf-8"?>
<a:theme xmlns:a="http://schemas.openxmlformats.org/drawingml/2006/main" name="Standard_Red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_Geometric" id="{C145BE76-3365-BB48-88D5-F17F7C1FC95B}" vid="{D2C8B100-04CB-9B4D-8A82-AF1156BBE0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7CBD2A5D7F684AB747570B7CE22EAA" ma:contentTypeVersion="12" ma:contentTypeDescription="Create a new document." ma:contentTypeScope="" ma:versionID="34a8e0c8695a5ebdeab8cce77c980e46">
  <xsd:schema xmlns:xsd="http://www.w3.org/2001/XMLSchema" xmlns:xs="http://www.w3.org/2001/XMLSchema" xmlns:p="http://schemas.microsoft.com/office/2006/metadata/properties" xmlns:ns2="2f8957f0-8820-4909-be12-0e2e42aebe27" xmlns:ns3="88c1976c-4815-4902-9d47-8e5ee315d10d" targetNamespace="http://schemas.microsoft.com/office/2006/metadata/properties" ma:root="true" ma:fieldsID="c2c84fb53f7068d8944010fd846745e0" ns2:_="" ns3:_="">
    <xsd:import namespace="2f8957f0-8820-4909-be12-0e2e42aebe27"/>
    <xsd:import namespace="88c1976c-4815-4902-9d47-8e5ee315d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957f0-8820-4909-be12-0e2e42aebe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1976c-4815-4902-9d47-8e5ee315d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901E47-A8B0-4062-AD37-4F66BB6391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EDA8F5-AFF7-47F4-AD4A-B2A02B42B0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957f0-8820-4909-be12-0e2e42aebe27"/>
    <ds:schemaRef ds:uri="88c1976c-4815-4902-9d47-8e5ee315d1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EDED3C-3AC1-46A0-89BE-E4E01FC52156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2f8957f0-8820-4909-be12-0e2e42aebe27"/>
    <ds:schemaRef ds:uri="88c1976c-4815-4902-9d47-8e5ee315d10d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Standard_Red</Template>
  <TotalTime>10326</TotalTime>
  <Words>306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Widescreen_Geometric</vt:lpstr>
      <vt:lpstr>Standard_Red</vt:lpstr>
      <vt:lpstr>UW-Madison Institutional Data Policy</vt:lpstr>
      <vt:lpstr>What Is the Institutional Data Policy?</vt:lpstr>
      <vt:lpstr>What Does This Mean for Users/Consumers?</vt:lpstr>
      <vt:lpstr>Implementation</vt:lpstr>
      <vt:lpstr>Procedures and Standards</vt:lpstr>
      <vt:lpstr>To Learn More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McKinney Austin</dc:creator>
  <cp:lastModifiedBy>McKinney Austin</cp:lastModifiedBy>
  <cp:revision>59</cp:revision>
  <cp:lastPrinted>2019-07-22T14:42:04Z</cp:lastPrinted>
  <dcterms:created xsi:type="dcterms:W3CDTF">2018-10-22T14:44:55Z</dcterms:created>
  <dcterms:modified xsi:type="dcterms:W3CDTF">2020-12-14T16:46:59Z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0x010100D37CBD2A5D7F684AB747570B7CE22EAA</vt:lpwstr>
  </property>
</Properties>
</file>