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6"/>
  </p:notesMasterIdLst>
  <p:handoutMasterIdLst>
    <p:handoutMasterId r:id="rId17"/>
  </p:handoutMasterIdLst>
  <p:sldIdLst>
    <p:sldId id="257" r:id="rId2"/>
    <p:sldId id="325" r:id="rId3"/>
    <p:sldId id="324" r:id="rId4"/>
    <p:sldId id="276" r:id="rId5"/>
    <p:sldId id="281" r:id="rId6"/>
    <p:sldId id="301" r:id="rId7"/>
    <p:sldId id="295" r:id="rId8"/>
    <p:sldId id="332" r:id="rId9"/>
    <p:sldId id="335" r:id="rId10"/>
    <p:sldId id="337" r:id="rId11"/>
    <p:sldId id="339" r:id="rId12"/>
    <p:sldId id="338" r:id="rId13"/>
    <p:sldId id="341" r:id="rId14"/>
    <p:sldId id="333" r:id="rId1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clrMru>
    <a:srgbClr val="FFF9E6"/>
    <a:srgbClr val="FFFCD5"/>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76" autoAdjust="0"/>
    <p:restoredTop sz="94645" autoAdjust="0"/>
  </p:normalViewPr>
  <p:slideViewPr>
    <p:cSldViewPr>
      <p:cViewPr>
        <p:scale>
          <a:sx n="150" d="100"/>
          <a:sy n="150" d="100"/>
        </p:scale>
        <p:origin x="-720" y="-128"/>
      </p:cViewPr>
      <p:guideLst>
        <p:guide orient="horz" pos="2160"/>
        <p:guide pos="26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eaLnBrk="0" hangingPunct="0">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0" hangingPunct="0">
              <a:defRPr sz="1200"/>
            </a:lvl1pPr>
          </a:lstStyle>
          <a:p>
            <a:fld id="{A0F396C7-6549-4948-B64E-51AC5E1F7D24}" type="datetimeFigureOut">
              <a:rPr lang="en-US"/>
              <a:pPr/>
              <a:t>10/30/15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eaLnBrk="0" hangingPunct="0">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0" hangingPunct="0">
              <a:defRPr sz="1200"/>
            </a:lvl1pPr>
          </a:lstStyle>
          <a:p>
            <a:fld id="{296D7AF1-DABC-EE44-A073-CEBA1BB02703}" type="slidenum">
              <a:rPr lang="en-US"/>
              <a:pPr/>
              <a:t>‹#›</a:t>
            </a:fld>
            <a:endParaRPr lang="en-US"/>
          </a:p>
        </p:txBody>
      </p:sp>
    </p:spTree>
    <p:extLst>
      <p:ext uri="{BB962C8B-B14F-4D97-AF65-F5344CB8AC3E}">
        <p14:creationId xmlns:p14="http://schemas.microsoft.com/office/powerpoint/2010/main" val="23238320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3048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7523" name="Rectangle 3"/>
          <p:cNvSpPr>
            <a:spLocks noGrp="1" noChangeArrowheads="1"/>
          </p:cNvSpPr>
          <p:nvPr>
            <p:ph type="dt" idx="1"/>
          </p:nvPr>
        </p:nvSpPr>
        <p:spPr bwMode="auto">
          <a:xfrm>
            <a:off x="3962400" y="0"/>
            <a:ext cx="3048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fld id="{4E057B91-382C-7E42-B967-0240CD4C55A5}" type="datetimeFigureOut">
              <a:rPr lang="en-US"/>
              <a:pPr/>
              <a:t>10/30/15</a:t>
            </a:fld>
            <a:endParaRPr lang="en-US"/>
          </a:p>
        </p:txBody>
      </p:sp>
      <p:sp>
        <p:nvSpPr>
          <p:cNvPr id="107524" name="Rectangle 4"/>
          <p:cNvSpPr>
            <a:spLocks noGrp="1" noRot="1" noChangeAspect="1" noChangeArrowheads="1" noTextEdit="1"/>
          </p:cNvSpPr>
          <p:nvPr>
            <p:ph type="sldImg" idx="2"/>
          </p:nvPr>
        </p:nvSpPr>
        <p:spPr bwMode="auto">
          <a:xfrm>
            <a:off x="1168400" y="685800"/>
            <a:ext cx="4673600" cy="35052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914400" y="4419600"/>
            <a:ext cx="518160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7526" name="Rectangle 6"/>
          <p:cNvSpPr>
            <a:spLocks noGrp="1" noChangeArrowheads="1"/>
          </p:cNvSpPr>
          <p:nvPr>
            <p:ph type="ftr" sz="quarter" idx="4"/>
          </p:nvPr>
        </p:nvSpPr>
        <p:spPr bwMode="auto">
          <a:xfrm>
            <a:off x="0" y="8839200"/>
            <a:ext cx="3048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7527" name="Rectangle 7"/>
          <p:cNvSpPr>
            <a:spLocks noGrp="1" noChangeArrowheads="1"/>
          </p:cNvSpPr>
          <p:nvPr>
            <p:ph type="sldNum" sz="quarter" idx="5"/>
          </p:nvPr>
        </p:nvSpPr>
        <p:spPr bwMode="auto">
          <a:xfrm>
            <a:off x="3962400" y="8839200"/>
            <a:ext cx="3048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A7B92711-7556-934F-A155-E83D79521F6D}" type="slidenum">
              <a:rPr lang="en-US"/>
              <a:pPr/>
              <a:t>‹#›</a:t>
            </a:fld>
            <a:endParaRPr lang="en-US"/>
          </a:p>
        </p:txBody>
      </p:sp>
    </p:spTree>
    <p:extLst>
      <p:ext uri="{BB962C8B-B14F-4D97-AF65-F5344CB8AC3E}">
        <p14:creationId xmlns:p14="http://schemas.microsoft.com/office/powerpoint/2010/main" val="124153701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Calibri" charset="0"/>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Calibri" charset="0"/>
        <a:ea typeface="ＭＳ Ｐゴシック" charset="0"/>
        <a:cs typeface="+mn-cs"/>
      </a:defRPr>
    </a:lvl2pPr>
    <a:lvl3pPr marL="914400" algn="l" defTabSz="457200" rtl="0" fontAlgn="base">
      <a:spcBef>
        <a:spcPct val="30000"/>
      </a:spcBef>
      <a:spcAft>
        <a:spcPct val="0"/>
      </a:spcAft>
      <a:defRPr sz="1200" kern="1200">
        <a:solidFill>
          <a:schemeClr val="tx1"/>
        </a:solidFill>
        <a:latin typeface="Calibri" charset="0"/>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Calibri" charset="0"/>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Calibri"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horizon.png"/>
          <p:cNvPicPr>
            <a:picLocks noChangeAspect="1"/>
          </p:cNvPicPr>
          <p:nvPr/>
        </p:nvPicPr>
        <p:blipFill>
          <a:blip r:embed="rId2">
            <a:extLst>
              <a:ext uri="{28A0092B-C50C-407E-A947-70E740481C1C}">
                <a14:useLocalDpi xmlns:a14="http://schemas.microsoft.com/office/drawing/2010/main" val="0"/>
              </a:ext>
            </a:extLst>
          </a:blip>
          <a:srcRect t="33333"/>
          <a:stretch>
            <a:fillRect/>
          </a:stretch>
        </p:blipFill>
        <p:spPr bwMode="auto">
          <a:xfrm>
            <a:off x="0" y="0"/>
            <a:ext cx="9144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219200" y="3886200"/>
            <a:ext cx="6400800" cy="1752600"/>
          </a:xfrm>
        </p:spPr>
        <p:txBody>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r>
              <a:rPr lang="en-US" smtClean="0"/>
              <a:t>Rev. A, 10/28/15</a:t>
            </a:r>
            <a:endParaRPr lang="en-US"/>
          </a:p>
        </p:txBody>
      </p:sp>
      <p:sp>
        <p:nvSpPr>
          <p:cNvPr id="7" name="Slide Number Placeholder 5"/>
          <p:cNvSpPr>
            <a:spLocks noGrp="1"/>
          </p:cNvSpPr>
          <p:nvPr>
            <p:ph type="sldNum" sz="quarter" idx="12"/>
          </p:nvPr>
        </p:nvSpPr>
        <p:spPr/>
        <p:txBody>
          <a:bodyPr/>
          <a:lstStyle>
            <a:lvl1pPr>
              <a:defRPr/>
            </a:lvl1pPr>
          </a:lstStyle>
          <a:p>
            <a:fld id="{0B309A30-C0B2-CC40-9597-5495AD46264A}" type="slidenum">
              <a:rPr lang="en-US"/>
              <a:pPr/>
              <a:t>‹#›</a:t>
            </a:fld>
            <a:endParaRPr lang="en-US"/>
          </a:p>
        </p:txBody>
      </p:sp>
    </p:spTree>
    <p:extLst>
      <p:ext uri="{BB962C8B-B14F-4D97-AF65-F5344CB8AC3E}">
        <p14:creationId xmlns:p14="http://schemas.microsoft.com/office/powerpoint/2010/main" val="2608609672"/>
      </p:ext>
    </p:extLst>
  </p:cSld>
  <p:clrMapOvr>
    <a:masterClrMapping/>
  </p:clrMapOvr>
  <p:transition xmlns:p14="http://schemas.microsoft.com/office/powerpoint/2010/main" spd="slow">
    <p:cut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endParaRPr lang="en-US"/>
          </a:p>
        </p:txBody>
      </p:sp>
      <p:sp>
        <p:nvSpPr>
          <p:cNvPr id="5" name="Footer Placeholder 4"/>
          <p:cNvSpPr>
            <a:spLocks noGrp="1"/>
          </p:cNvSpPr>
          <p:nvPr>
            <p:ph type="ftr" sz="quarter" idx="15"/>
          </p:nvPr>
        </p:nvSpPr>
        <p:spPr/>
        <p:txBody>
          <a:bodyPr/>
          <a:lstStyle>
            <a:lvl1pPr>
              <a:defRPr/>
            </a:lvl1pPr>
          </a:lstStyle>
          <a:p>
            <a:r>
              <a:rPr lang="en-US" smtClean="0"/>
              <a:t>Rev. A, 10/28/15</a:t>
            </a:r>
            <a:endParaRPr lang="en-US"/>
          </a:p>
        </p:txBody>
      </p:sp>
      <p:sp>
        <p:nvSpPr>
          <p:cNvPr id="6" name="Slide Number Placeholder 5"/>
          <p:cNvSpPr>
            <a:spLocks noGrp="1"/>
          </p:cNvSpPr>
          <p:nvPr>
            <p:ph type="sldNum" sz="quarter" idx="16"/>
          </p:nvPr>
        </p:nvSpPr>
        <p:spPr/>
        <p:txBody>
          <a:bodyPr/>
          <a:lstStyle>
            <a:lvl1pPr>
              <a:defRPr/>
            </a:lvl1pPr>
          </a:lstStyle>
          <a:p>
            <a:fld id="{D4C18ED6-D130-6A44-99CD-B30FD68C4D80}" type="slidenum">
              <a:rPr lang="en-US"/>
              <a:pPr/>
              <a:t>‹#›</a:t>
            </a:fld>
            <a:endParaRPr lang="en-US"/>
          </a:p>
        </p:txBody>
      </p:sp>
    </p:spTree>
    <p:extLst>
      <p:ext uri="{BB962C8B-B14F-4D97-AF65-F5344CB8AC3E}">
        <p14:creationId xmlns:p14="http://schemas.microsoft.com/office/powerpoint/2010/main" val="1795408097"/>
      </p:ext>
    </p:extLst>
  </p:cSld>
  <p:clrMapOvr>
    <a:masterClrMapping/>
  </p:clrMapOvr>
  <p:transition xmlns:p14="http://schemas.microsoft.com/office/powerpoint/2010/main" spd="slow">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3"/>
          <p:cNvSpPr>
            <a:spLocks noGrp="1"/>
          </p:cNvSpPr>
          <p:nvPr>
            <p:ph type="dt" sz="half" idx="15"/>
          </p:nvPr>
        </p:nvSpPr>
        <p:spPr/>
        <p:txBody>
          <a:bodyPr/>
          <a:lstStyle>
            <a:lvl1pPr>
              <a:defRPr/>
            </a:lvl1pPr>
          </a:lstStyle>
          <a:p>
            <a:endParaRPr lang="en-US"/>
          </a:p>
        </p:txBody>
      </p:sp>
      <p:sp>
        <p:nvSpPr>
          <p:cNvPr id="6" name="Footer Placeholder 4"/>
          <p:cNvSpPr>
            <a:spLocks noGrp="1"/>
          </p:cNvSpPr>
          <p:nvPr>
            <p:ph type="ftr" sz="quarter" idx="16"/>
          </p:nvPr>
        </p:nvSpPr>
        <p:spPr/>
        <p:txBody>
          <a:bodyPr/>
          <a:lstStyle>
            <a:lvl1pPr>
              <a:defRPr/>
            </a:lvl1pPr>
          </a:lstStyle>
          <a:p>
            <a:r>
              <a:rPr lang="en-US" smtClean="0"/>
              <a:t>Rev. A, 10/28/15</a:t>
            </a:r>
            <a:endParaRPr lang="en-US"/>
          </a:p>
        </p:txBody>
      </p:sp>
      <p:sp>
        <p:nvSpPr>
          <p:cNvPr id="7" name="Slide Number Placeholder 5"/>
          <p:cNvSpPr>
            <a:spLocks noGrp="1"/>
          </p:cNvSpPr>
          <p:nvPr>
            <p:ph type="sldNum" sz="quarter" idx="17"/>
          </p:nvPr>
        </p:nvSpPr>
        <p:spPr/>
        <p:txBody>
          <a:bodyPr/>
          <a:lstStyle>
            <a:lvl1pPr>
              <a:defRPr/>
            </a:lvl1pPr>
          </a:lstStyle>
          <a:p>
            <a:fld id="{99681142-3831-0842-9F67-D571ECAAC8EF}" type="slidenum">
              <a:rPr lang="en-US"/>
              <a:pPr/>
              <a:t>‹#›</a:t>
            </a:fld>
            <a:endParaRPr lang="en-US"/>
          </a:p>
        </p:txBody>
      </p:sp>
    </p:spTree>
    <p:extLst>
      <p:ext uri="{BB962C8B-B14F-4D97-AF65-F5344CB8AC3E}">
        <p14:creationId xmlns:p14="http://schemas.microsoft.com/office/powerpoint/2010/main" val="188807035"/>
      </p:ext>
    </p:extLst>
  </p:cSld>
  <p:clrMapOvr>
    <a:masterClrMapping/>
  </p:clrMapOvr>
  <p:transition xmlns:p14="http://schemas.microsoft.com/office/powerpoint/2010/main" spd="slow">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3"/>
          <p:cNvSpPr>
            <a:spLocks noGrp="1"/>
          </p:cNvSpPr>
          <p:nvPr>
            <p:ph type="dt" sz="half" idx="15"/>
          </p:nvPr>
        </p:nvSpPr>
        <p:spPr/>
        <p:txBody>
          <a:bodyPr/>
          <a:lstStyle>
            <a:lvl1pPr>
              <a:defRPr/>
            </a:lvl1pPr>
          </a:lstStyle>
          <a:p>
            <a:endParaRPr lang="en-US"/>
          </a:p>
        </p:txBody>
      </p:sp>
      <p:sp>
        <p:nvSpPr>
          <p:cNvPr id="8" name="Footer Placeholder 4"/>
          <p:cNvSpPr>
            <a:spLocks noGrp="1"/>
          </p:cNvSpPr>
          <p:nvPr>
            <p:ph type="ftr" sz="quarter" idx="16"/>
          </p:nvPr>
        </p:nvSpPr>
        <p:spPr/>
        <p:txBody>
          <a:bodyPr/>
          <a:lstStyle>
            <a:lvl1pPr>
              <a:defRPr/>
            </a:lvl1pPr>
          </a:lstStyle>
          <a:p>
            <a:r>
              <a:rPr lang="en-US" smtClean="0"/>
              <a:t>Rev. A, 10/28/15</a:t>
            </a:r>
            <a:endParaRPr lang="en-US"/>
          </a:p>
        </p:txBody>
      </p:sp>
      <p:sp>
        <p:nvSpPr>
          <p:cNvPr id="9" name="Slide Number Placeholder 5"/>
          <p:cNvSpPr>
            <a:spLocks noGrp="1"/>
          </p:cNvSpPr>
          <p:nvPr>
            <p:ph type="sldNum" sz="quarter" idx="17"/>
          </p:nvPr>
        </p:nvSpPr>
        <p:spPr/>
        <p:txBody>
          <a:bodyPr/>
          <a:lstStyle>
            <a:lvl1pPr>
              <a:defRPr/>
            </a:lvl1pPr>
          </a:lstStyle>
          <a:p>
            <a:fld id="{740A2BDB-16A9-E142-96E9-15C0CD71E45B}" type="slidenum">
              <a:rPr lang="en-US"/>
              <a:pPr/>
              <a:t>‹#›</a:t>
            </a:fld>
            <a:endParaRPr lang="en-US"/>
          </a:p>
        </p:txBody>
      </p:sp>
    </p:spTree>
    <p:extLst>
      <p:ext uri="{BB962C8B-B14F-4D97-AF65-F5344CB8AC3E}">
        <p14:creationId xmlns:p14="http://schemas.microsoft.com/office/powerpoint/2010/main" val="1643510964"/>
      </p:ext>
    </p:extLst>
  </p:cSld>
  <p:clrMapOvr>
    <a:masterClrMapping/>
  </p:clrMapOvr>
  <p:transition xmlns:p14="http://schemas.microsoft.com/office/powerpoint/2010/main" spd="slow">
    <p:cut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endParaRPr lang="en-US"/>
          </a:p>
        </p:txBody>
      </p:sp>
      <p:sp>
        <p:nvSpPr>
          <p:cNvPr id="4" name="Footer Placeholder 4"/>
          <p:cNvSpPr>
            <a:spLocks noGrp="1"/>
          </p:cNvSpPr>
          <p:nvPr>
            <p:ph type="ftr" sz="quarter" idx="11"/>
          </p:nvPr>
        </p:nvSpPr>
        <p:spPr/>
        <p:txBody>
          <a:bodyPr/>
          <a:lstStyle>
            <a:lvl1pPr>
              <a:defRPr/>
            </a:lvl1pPr>
          </a:lstStyle>
          <a:p>
            <a:r>
              <a:rPr lang="en-US" smtClean="0"/>
              <a:t>Rev. A, 10/28/15</a:t>
            </a:r>
            <a:endParaRPr lang="en-US"/>
          </a:p>
        </p:txBody>
      </p:sp>
      <p:sp>
        <p:nvSpPr>
          <p:cNvPr id="5" name="Slide Number Placeholder 5"/>
          <p:cNvSpPr>
            <a:spLocks noGrp="1"/>
          </p:cNvSpPr>
          <p:nvPr>
            <p:ph type="sldNum" sz="quarter" idx="12"/>
          </p:nvPr>
        </p:nvSpPr>
        <p:spPr/>
        <p:txBody>
          <a:bodyPr/>
          <a:lstStyle>
            <a:lvl1pPr>
              <a:defRPr/>
            </a:lvl1pPr>
          </a:lstStyle>
          <a:p>
            <a:fld id="{5B58F645-BDCE-2F42-BE40-A0F91286337B}" type="slidenum">
              <a:rPr lang="en-US"/>
              <a:pPr/>
              <a:t>‹#›</a:t>
            </a:fld>
            <a:endParaRPr lang="en-US"/>
          </a:p>
        </p:txBody>
      </p:sp>
    </p:spTree>
    <p:extLst>
      <p:ext uri="{BB962C8B-B14F-4D97-AF65-F5344CB8AC3E}">
        <p14:creationId xmlns:p14="http://schemas.microsoft.com/office/powerpoint/2010/main" val="3716596221"/>
      </p:ext>
    </p:extLst>
  </p:cSld>
  <p:clrMapOvr>
    <a:masterClrMapping/>
  </p:clrMapOvr>
  <p:transition xmlns:p14="http://schemas.microsoft.com/office/powerpoint/2010/main" spd="slow">
    <p:cut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US"/>
          </a:p>
        </p:txBody>
      </p:sp>
      <p:sp>
        <p:nvSpPr>
          <p:cNvPr id="3" name="Footer Placeholder 4"/>
          <p:cNvSpPr>
            <a:spLocks noGrp="1"/>
          </p:cNvSpPr>
          <p:nvPr>
            <p:ph type="ftr" sz="quarter" idx="11"/>
          </p:nvPr>
        </p:nvSpPr>
        <p:spPr/>
        <p:txBody>
          <a:bodyPr/>
          <a:lstStyle>
            <a:lvl1pPr>
              <a:defRPr/>
            </a:lvl1pPr>
          </a:lstStyle>
          <a:p>
            <a:r>
              <a:rPr lang="en-US" smtClean="0"/>
              <a:t>Rev. A, 10/28/15</a:t>
            </a:r>
            <a:endParaRPr lang="en-US"/>
          </a:p>
        </p:txBody>
      </p:sp>
      <p:sp>
        <p:nvSpPr>
          <p:cNvPr id="4" name="Slide Number Placeholder 5"/>
          <p:cNvSpPr>
            <a:spLocks noGrp="1"/>
          </p:cNvSpPr>
          <p:nvPr>
            <p:ph type="sldNum" sz="quarter" idx="12"/>
          </p:nvPr>
        </p:nvSpPr>
        <p:spPr/>
        <p:txBody>
          <a:bodyPr/>
          <a:lstStyle>
            <a:lvl1pPr>
              <a:defRPr/>
            </a:lvl1pPr>
          </a:lstStyle>
          <a:p>
            <a:fld id="{B4B48D40-2007-AE46-A122-1CFDB2B1C4D9}" type="slidenum">
              <a:rPr lang="en-US"/>
              <a:pPr/>
              <a:t>‹#›</a:t>
            </a:fld>
            <a:endParaRPr lang="en-US"/>
          </a:p>
        </p:txBody>
      </p:sp>
    </p:spTree>
    <p:extLst>
      <p:ext uri="{BB962C8B-B14F-4D97-AF65-F5344CB8AC3E}">
        <p14:creationId xmlns:p14="http://schemas.microsoft.com/office/powerpoint/2010/main" val="1017524165"/>
      </p:ext>
    </p:extLst>
  </p:cSld>
  <p:clrMapOvr>
    <a:masterClrMapping/>
  </p:clrMapOvr>
  <p:transition xmlns:p14="http://schemas.microsoft.com/office/powerpoint/2010/main" spd="slow">
    <p:cut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endParaRPr lang="en-US"/>
          </a:p>
        </p:txBody>
      </p:sp>
      <p:sp>
        <p:nvSpPr>
          <p:cNvPr id="6" name="Footer Placeholder 4"/>
          <p:cNvSpPr>
            <a:spLocks noGrp="1"/>
          </p:cNvSpPr>
          <p:nvPr>
            <p:ph type="ftr" sz="quarter" idx="15"/>
          </p:nvPr>
        </p:nvSpPr>
        <p:spPr/>
        <p:txBody>
          <a:bodyPr/>
          <a:lstStyle>
            <a:lvl1pPr>
              <a:defRPr/>
            </a:lvl1pPr>
          </a:lstStyle>
          <a:p>
            <a:r>
              <a:rPr lang="en-US" smtClean="0"/>
              <a:t>Rev. A, 10/28/15</a:t>
            </a:r>
            <a:endParaRPr lang="en-US"/>
          </a:p>
        </p:txBody>
      </p:sp>
      <p:sp>
        <p:nvSpPr>
          <p:cNvPr id="7" name="Slide Number Placeholder 5"/>
          <p:cNvSpPr>
            <a:spLocks noGrp="1"/>
          </p:cNvSpPr>
          <p:nvPr>
            <p:ph type="sldNum" sz="quarter" idx="16"/>
          </p:nvPr>
        </p:nvSpPr>
        <p:spPr/>
        <p:txBody>
          <a:bodyPr/>
          <a:lstStyle>
            <a:lvl1pPr>
              <a:defRPr/>
            </a:lvl1pPr>
          </a:lstStyle>
          <a:p>
            <a:fld id="{66AEFE42-9D1A-D742-8744-5D62DD277224}" type="slidenum">
              <a:rPr lang="en-US"/>
              <a:pPr/>
              <a:t>‹#›</a:t>
            </a:fld>
            <a:endParaRPr lang="en-US"/>
          </a:p>
        </p:txBody>
      </p:sp>
    </p:spTree>
    <p:extLst>
      <p:ext uri="{BB962C8B-B14F-4D97-AF65-F5344CB8AC3E}">
        <p14:creationId xmlns:p14="http://schemas.microsoft.com/office/powerpoint/2010/main" val="3616403946"/>
      </p:ext>
    </p:extLst>
  </p:cSld>
  <p:clrMapOvr>
    <a:masterClrMapping/>
  </p:clrMapOvr>
  <p:transition xmlns:p14="http://schemas.microsoft.com/office/powerpoint/2010/main" spd="slow">
    <p:cut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Rev. A, 10/28/15</a:t>
            </a:r>
            <a:endParaRPr lang="en-US"/>
          </a:p>
        </p:txBody>
      </p:sp>
      <p:sp>
        <p:nvSpPr>
          <p:cNvPr id="6" name="Slide Number Placeholder 5"/>
          <p:cNvSpPr>
            <a:spLocks noGrp="1"/>
          </p:cNvSpPr>
          <p:nvPr>
            <p:ph type="sldNum" sz="quarter" idx="12"/>
          </p:nvPr>
        </p:nvSpPr>
        <p:spPr/>
        <p:txBody>
          <a:bodyPr/>
          <a:lstStyle>
            <a:lvl1pPr>
              <a:defRPr/>
            </a:lvl1pPr>
          </a:lstStyle>
          <a:p>
            <a:fld id="{2346D625-41D3-534F-BCB6-268A97BA8D90}" type="slidenum">
              <a:rPr lang="en-US"/>
              <a:pPr/>
              <a:t>‹#›</a:t>
            </a:fld>
            <a:endParaRPr lang="en-US"/>
          </a:p>
        </p:txBody>
      </p:sp>
    </p:spTree>
    <p:extLst>
      <p:ext uri="{BB962C8B-B14F-4D97-AF65-F5344CB8AC3E}">
        <p14:creationId xmlns:p14="http://schemas.microsoft.com/office/powerpoint/2010/main" val="2214150076"/>
      </p:ext>
    </p:extLst>
  </p:cSld>
  <p:clrMapOvr>
    <a:masterClrMapping/>
  </p:clrMapOvr>
  <p:transition xmlns:p14="http://schemas.microsoft.com/office/powerpoint/2010/main" spd="slow">
    <p:cut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Rev. A, 10/28/15</a:t>
            </a:r>
            <a:endParaRPr lang="en-US"/>
          </a:p>
        </p:txBody>
      </p:sp>
      <p:sp>
        <p:nvSpPr>
          <p:cNvPr id="6" name="Slide Number Placeholder 5"/>
          <p:cNvSpPr>
            <a:spLocks noGrp="1"/>
          </p:cNvSpPr>
          <p:nvPr>
            <p:ph type="sldNum" sz="quarter" idx="12"/>
          </p:nvPr>
        </p:nvSpPr>
        <p:spPr/>
        <p:txBody>
          <a:bodyPr/>
          <a:lstStyle>
            <a:lvl1pPr>
              <a:defRPr/>
            </a:lvl1pPr>
          </a:lstStyle>
          <a:p>
            <a:fld id="{00E0EFFA-74CB-4E4F-81AD-C51CA5F9D23C}" type="slidenum">
              <a:rPr lang="en-US"/>
              <a:pPr/>
              <a:t>‹#›</a:t>
            </a:fld>
            <a:endParaRPr lang="en-US"/>
          </a:p>
        </p:txBody>
      </p:sp>
    </p:spTree>
    <p:extLst>
      <p:ext uri="{BB962C8B-B14F-4D97-AF65-F5344CB8AC3E}">
        <p14:creationId xmlns:p14="http://schemas.microsoft.com/office/powerpoint/2010/main" val="3683381867"/>
      </p:ext>
    </p:extLst>
  </p:cSld>
  <p:clrMapOvr>
    <a:masterClrMapping/>
  </p:clrMapOvr>
  <p:transition xmlns:p14="http://schemas.microsoft.com/office/powerpoint/2010/main" spd="slow">
    <p:cut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09600" y="274638"/>
            <a:ext cx="7924800" cy="1143000"/>
          </a:xfrm>
          <a:prstGeom prst="rect">
            <a:avLst/>
          </a:prstGeom>
        </p:spPr>
        <p:txBody>
          <a:bodyPr vert="horz" wrap="square" lIns="91440" tIns="45720" rIns="91440" bIns="45720" numCol="1" anchor="b" anchorCtr="0" compatLnSpc="1">
            <a:prstTxWarp prst="textNoShape">
              <a:avLst/>
            </a:prstTxWarp>
            <a:noAutofit/>
          </a:bodyPr>
          <a:lstStyle/>
          <a:p>
            <a:pPr lvl="0"/>
            <a:r>
              <a:rPr lang="en-US"/>
              <a:t>Click to edit Master title style</a:t>
            </a:r>
          </a:p>
        </p:txBody>
      </p:sp>
      <p:sp>
        <p:nvSpPr>
          <p:cNvPr id="3" name="Text Placeholder 2"/>
          <p:cNvSpPr>
            <a:spLocks noGrp="1"/>
          </p:cNvSpPr>
          <p:nvPr>
            <p:ph type="body" idx="1"/>
          </p:nvPr>
        </p:nvSpPr>
        <p:spPr>
          <a:xfrm>
            <a:off x="609600" y="1600200"/>
            <a:ext cx="7924800" cy="4525963"/>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15000" y="6356350"/>
            <a:ext cx="15240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000"/>
            </a:lvl1pPr>
          </a:lstStyle>
          <a:p>
            <a:endParaRPr lang="en-US"/>
          </a:p>
        </p:txBody>
      </p:sp>
      <p:sp>
        <p:nvSpPr>
          <p:cNvPr id="5" name="Footer Placeholder 4"/>
          <p:cNvSpPr>
            <a:spLocks noGrp="1"/>
          </p:cNvSpPr>
          <p:nvPr>
            <p:ph type="ftr" sz="quarter" idx="3"/>
          </p:nvPr>
        </p:nvSpPr>
        <p:spPr>
          <a:xfrm>
            <a:off x="76200" y="6416675"/>
            <a:ext cx="28956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000"/>
            </a:lvl1pPr>
          </a:lstStyle>
          <a:p>
            <a:r>
              <a:rPr lang="en-US" smtClean="0"/>
              <a:t>Rev. A, 10/28/15</a:t>
            </a:r>
            <a:endParaRPr lang="en-US"/>
          </a:p>
        </p:txBody>
      </p:sp>
      <p:sp>
        <p:nvSpPr>
          <p:cNvPr id="6" name="Slide Number Placeholder 5"/>
          <p:cNvSpPr>
            <a:spLocks noGrp="1"/>
          </p:cNvSpPr>
          <p:nvPr>
            <p:ph type="sldNum" sz="quarter" idx="4"/>
          </p:nvPr>
        </p:nvSpPr>
        <p:spPr>
          <a:xfrm>
            <a:off x="8077200" y="6416675"/>
            <a:ext cx="9906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100"/>
            </a:lvl1pPr>
          </a:lstStyle>
          <a:p>
            <a:fld id="{DAAE9CCF-4D9F-5C4A-9191-188B734C1C24}"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3777" r:id="rId1"/>
    <p:sldLayoutId id="2147483776" r:id="rId2"/>
    <p:sldLayoutId id="2147483775" r:id="rId3"/>
    <p:sldLayoutId id="2147483774" r:id="rId4"/>
    <p:sldLayoutId id="2147483773" r:id="rId5"/>
    <p:sldLayoutId id="2147483772" r:id="rId6"/>
    <p:sldLayoutId id="2147483771" r:id="rId7"/>
    <p:sldLayoutId id="2147483770" r:id="rId8"/>
    <p:sldLayoutId id="2147483769" r:id="rId9"/>
  </p:sldLayoutIdLst>
  <p:transition xmlns:p14="http://schemas.microsoft.com/office/powerpoint/2010/main" spd="slow">
    <p:cut thruBlk="1"/>
  </p:transition>
  <p:timing>
    <p:tnLst>
      <p:par>
        <p:cTn xmlns:p14="http://schemas.microsoft.com/office/powerpoint/2010/main" id="1" dur="indefinite" restart="never" nodeType="tmRoot"/>
      </p:par>
    </p:tnLst>
  </p:timing>
  <p:hf hdr="0" dt="0"/>
  <p:txStyles>
    <p:titleStyle>
      <a:lvl1pPr algn="l" rtl="0" eaLnBrk="0" fontAlgn="base" hangingPunct="0">
        <a:spcBef>
          <a:spcPct val="0"/>
        </a:spcBef>
        <a:spcAft>
          <a:spcPct val="0"/>
        </a:spcAft>
        <a:defRPr sz="3000" kern="1200" cap="all" spc="50">
          <a:solidFill>
            <a:schemeClr val="tx1"/>
          </a:solidFill>
          <a:latin typeface="+mj-lt"/>
          <a:ea typeface="ＭＳ Ｐゴシック" pitchFamily="-72" charset="-128"/>
          <a:cs typeface="ＭＳ Ｐゴシック" pitchFamily="-72" charset="-128"/>
        </a:defRPr>
      </a:lvl1pPr>
      <a:lvl2pPr algn="l" rtl="0" eaLnBrk="0" fontAlgn="base" hangingPunct="0">
        <a:spcBef>
          <a:spcPct val="0"/>
        </a:spcBef>
        <a:spcAft>
          <a:spcPct val="0"/>
        </a:spcAft>
        <a:defRPr sz="3000">
          <a:solidFill>
            <a:schemeClr val="tx1"/>
          </a:solidFill>
          <a:latin typeface="Arial Narrow" pitchFamily="-72" charset="0"/>
          <a:ea typeface="ＭＳ Ｐゴシック" pitchFamily="-72" charset="-128"/>
          <a:cs typeface="ＭＳ Ｐゴシック" pitchFamily="-72" charset="-128"/>
        </a:defRPr>
      </a:lvl2pPr>
      <a:lvl3pPr algn="l" rtl="0" eaLnBrk="0" fontAlgn="base" hangingPunct="0">
        <a:spcBef>
          <a:spcPct val="0"/>
        </a:spcBef>
        <a:spcAft>
          <a:spcPct val="0"/>
        </a:spcAft>
        <a:defRPr sz="3000">
          <a:solidFill>
            <a:schemeClr val="tx1"/>
          </a:solidFill>
          <a:latin typeface="Arial Narrow" pitchFamily="-72" charset="0"/>
          <a:ea typeface="ＭＳ Ｐゴシック" pitchFamily="-72" charset="-128"/>
          <a:cs typeface="ＭＳ Ｐゴシック" pitchFamily="-72" charset="-128"/>
        </a:defRPr>
      </a:lvl3pPr>
      <a:lvl4pPr algn="l" rtl="0" eaLnBrk="0" fontAlgn="base" hangingPunct="0">
        <a:spcBef>
          <a:spcPct val="0"/>
        </a:spcBef>
        <a:spcAft>
          <a:spcPct val="0"/>
        </a:spcAft>
        <a:defRPr sz="3000">
          <a:solidFill>
            <a:schemeClr val="tx1"/>
          </a:solidFill>
          <a:latin typeface="Arial Narrow" pitchFamily="-72" charset="0"/>
          <a:ea typeface="ＭＳ Ｐゴシック" pitchFamily="-72" charset="-128"/>
          <a:cs typeface="ＭＳ Ｐゴシック" pitchFamily="-72" charset="-128"/>
        </a:defRPr>
      </a:lvl4pPr>
      <a:lvl5pPr algn="l" rtl="0" eaLnBrk="0" fontAlgn="base" hangingPunct="0">
        <a:spcBef>
          <a:spcPct val="0"/>
        </a:spcBef>
        <a:spcAft>
          <a:spcPct val="0"/>
        </a:spcAft>
        <a:defRPr sz="3000">
          <a:solidFill>
            <a:schemeClr val="tx1"/>
          </a:solidFill>
          <a:latin typeface="Arial Narrow" pitchFamily="-72" charset="0"/>
          <a:ea typeface="ＭＳ Ｐゴシック" pitchFamily="-72" charset="-128"/>
          <a:cs typeface="ＭＳ Ｐゴシック" pitchFamily="-72" charset="-128"/>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ＭＳ Ｐゴシック" pitchFamily="-72" charset="-128"/>
          <a:cs typeface="ＭＳ Ｐゴシック" pitchFamily="-72" charset="-128"/>
        </a:defRPr>
      </a:lvl1pPr>
      <a:lvl2pPr marL="742950" indent="-28575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ＭＳ Ｐゴシック" pitchFamily="-72" charset="-128"/>
          <a:cs typeface="+mn-cs"/>
        </a:defRPr>
      </a:lvl2pPr>
      <a:lvl3pPr marL="1143000" indent="-2286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ＭＳ Ｐゴシック" pitchFamily="-72" charset="-128"/>
          <a:cs typeface="+mn-cs"/>
        </a:defRPr>
      </a:lvl3pPr>
      <a:lvl4pPr marL="1600200" indent="-2286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ＭＳ Ｐゴシック" pitchFamily="-72" charset="-128"/>
          <a:cs typeface="+mn-cs"/>
        </a:defRPr>
      </a:lvl4pPr>
      <a:lvl5pPr marL="2057400" indent="-2286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ＭＳ Ｐゴシック" pitchFamily="-72" charset="-128"/>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hyperlink" Target="mailto:tom.demke@ssec.wisc.edu" TargetMode="External"/><Relationship Id="rId4" Type="http://schemas.openxmlformats.org/officeDocument/2006/relationships/hyperlink" Target="mailto:bcnelson2@grad.wisc.edu" TargetMode="External"/><Relationship Id="rId5" Type="http://schemas.openxmlformats.org/officeDocument/2006/relationships/hyperlink" Target="mailto:bgriffiths@vc.wisc.edu"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kb.wisc.edu/gsadminkb/page.php?id=35039" TargetMode="External"/><Relationship Id="rId4" Type="http://schemas.openxmlformats.org/officeDocument/2006/relationships/hyperlink" Target="http://research.wisc.edu/respolcomp/exportcontro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371600" y="3810000"/>
            <a:ext cx="6400800" cy="2286000"/>
          </a:xfrm>
        </p:spPr>
        <p:txBody>
          <a:bodyPr>
            <a:noAutofit/>
          </a:bodyPr>
          <a:lstStyle/>
          <a:p>
            <a:pPr eaLnBrk="1" hangingPunct="1">
              <a:lnSpc>
                <a:spcPct val="70000"/>
              </a:lnSpc>
              <a:spcBef>
                <a:spcPts val="0"/>
              </a:spcBef>
            </a:pPr>
            <a:r>
              <a:rPr lang="en-US" sz="2000" dirty="0">
                <a:latin typeface="Arial"/>
                <a:ea typeface="ＭＳ Ｐゴシック" charset="0"/>
                <a:cs typeface="Arial"/>
              </a:rPr>
              <a:t>Ben Griffiths</a:t>
            </a:r>
          </a:p>
          <a:p>
            <a:pPr eaLnBrk="1" hangingPunct="1">
              <a:lnSpc>
                <a:spcPct val="70000"/>
              </a:lnSpc>
              <a:spcBef>
                <a:spcPts val="0"/>
              </a:spcBef>
              <a:spcAft>
                <a:spcPts val="1800"/>
              </a:spcAft>
            </a:pPr>
            <a:r>
              <a:rPr lang="en-US" sz="2000" dirty="0">
                <a:latin typeface="Arial"/>
                <a:ea typeface="ＭＳ Ｐゴシック" charset="0"/>
                <a:cs typeface="Arial"/>
              </a:rPr>
              <a:t>Senior University Legal </a:t>
            </a:r>
            <a:r>
              <a:rPr lang="en-US" sz="2000" dirty="0" smtClean="0">
                <a:latin typeface="Arial"/>
                <a:ea typeface="ＭＳ Ｐゴシック" charset="0"/>
                <a:cs typeface="Arial"/>
              </a:rPr>
              <a:t>Counsel</a:t>
            </a:r>
          </a:p>
          <a:p>
            <a:pPr eaLnBrk="1" hangingPunct="1">
              <a:lnSpc>
                <a:spcPct val="70000"/>
              </a:lnSpc>
              <a:spcBef>
                <a:spcPts val="0"/>
              </a:spcBef>
            </a:pPr>
            <a:r>
              <a:rPr lang="en-US" sz="2000" dirty="0" smtClean="0">
                <a:latin typeface="Arial"/>
                <a:ea typeface="ＭＳ Ｐゴシック" charset="0"/>
                <a:cs typeface="Arial"/>
              </a:rPr>
              <a:t>Tom </a:t>
            </a:r>
            <a:r>
              <a:rPr lang="en-US" sz="2000" dirty="0">
                <a:latin typeface="Arial"/>
                <a:ea typeface="ＭＳ Ｐゴシック" charset="0"/>
                <a:cs typeface="Arial"/>
              </a:rPr>
              <a:t>Demke</a:t>
            </a:r>
          </a:p>
          <a:p>
            <a:pPr eaLnBrk="1" hangingPunct="1">
              <a:lnSpc>
                <a:spcPct val="70000"/>
              </a:lnSpc>
              <a:spcBef>
                <a:spcPts val="0"/>
              </a:spcBef>
              <a:spcAft>
                <a:spcPts val="1800"/>
              </a:spcAft>
            </a:pPr>
            <a:r>
              <a:rPr lang="en-US" sz="2000" dirty="0">
                <a:latin typeface="Arial"/>
                <a:ea typeface="ＭＳ Ｐゴシック" charset="0"/>
                <a:cs typeface="Arial"/>
              </a:rPr>
              <a:t>Export Control </a:t>
            </a:r>
            <a:r>
              <a:rPr lang="en-US" sz="2000" dirty="0" smtClean="0">
                <a:latin typeface="Arial"/>
                <a:ea typeface="ＭＳ Ｐゴシック" charset="0"/>
                <a:cs typeface="Arial"/>
              </a:rPr>
              <a:t>Officer</a:t>
            </a:r>
          </a:p>
          <a:p>
            <a:pPr eaLnBrk="1" hangingPunct="1">
              <a:lnSpc>
                <a:spcPct val="70000"/>
              </a:lnSpc>
              <a:spcBef>
                <a:spcPts val="0"/>
              </a:spcBef>
            </a:pPr>
            <a:r>
              <a:rPr lang="en-US" sz="2000" dirty="0" smtClean="0">
                <a:latin typeface="Arial"/>
                <a:ea typeface="ＭＳ Ｐゴシック" charset="0"/>
                <a:cs typeface="Arial"/>
              </a:rPr>
              <a:t>Bethany Nelson</a:t>
            </a:r>
          </a:p>
          <a:p>
            <a:pPr eaLnBrk="1" hangingPunct="1">
              <a:lnSpc>
                <a:spcPct val="70000"/>
              </a:lnSpc>
              <a:spcBef>
                <a:spcPts val="0"/>
              </a:spcBef>
            </a:pPr>
            <a:r>
              <a:rPr lang="en-US" sz="2000" dirty="0" smtClean="0">
                <a:latin typeface="Arial"/>
                <a:ea typeface="ＭＳ Ｐゴシック" charset="0"/>
                <a:cs typeface="Arial"/>
              </a:rPr>
              <a:t>Export Control Coordinator</a:t>
            </a:r>
            <a:endParaRPr lang="en-US" sz="2000" dirty="0">
              <a:latin typeface="Arial"/>
              <a:ea typeface="ＭＳ Ｐゴシック" charset="0"/>
              <a:cs typeface="Arial"/>
            </a:endParaRPr>
          </a:p>
        </p:txBody>
      </p:sp>
      <p:sp>
        <p:nvSpPr>
          <p:cNvPr id="3074" name="Rectangle 2"/>
          <p:cNvSpPr>
            <a:spLocks noGrp="1" noChangeArrowheads="1"/>
          </p:cNvSpPr>
          <p:nvPr>
            <p:ph type="ctrTitle"/>
          </p:nvPr>
        </p:nvSpPr>
        <p:spPr>
          <a:xfrm>
            <a:off x="685800" y="1295400"/>
            <a:ext cx="7772400" cy="1470025"/>
          </a:xfrm>
        </p:spPr>
        <p:txBody>
          <a:bodyPr>
            <a:normAutofit/>
          </a:bodyPr>
          <a:lstStyle/>
          <a:p>
            <a:pPr eaLnBrk="1" hangingPunct="1"/>
            <a:r>
              <a:rPr lang="en-US" sz="4400" b="1" cap="none" dirty="0">
                <a:latin typeface="Arial"/>
                <a:ea typeface="ＭＳ Ｐゴシック" charset="0"/>
                <a:cs typeface="Arial"/>
              </a:rPr>
              <a:t>EXPORT CONTROLS </a:t>
            </a:r>
            <a:br>
              <a:rPr lang="en-US" sz="4400" b="1" cap="none" dirty="0">
                <a:latin typeface="Arial"/>
                <a:ea typeface="ＭＳ Ｐゴシック" charset="0"/>
                <a:cs typeface="Arial"/>
              </a:rPr>
            </a:br>
            <a:r>
              <a:rPr lang="en-US" sz="4400" b="1" cap="none" dirty="0">
                <a:latin typeface="Arial"/>
                <a:ea typeface="ＭＳ Ｐゴシック" charset="0"/>
                <a:cs typeface="Arial"/>
              </a:rPr>
              <a:t>AT UW-MADISON</a:t>
            </a:r>
          </a:p>
        </p:txBody>
      </p:sp>
      <p:sp>
        <p:nvSpPr>
          <p:cNvPr id="2" name="Footer Placeholder 1"/>
          <p:cNvSpPr>
            <a:spLocks noGrp="1"/>
          </p:cNvSpPr>
          <p:nvPr>
            <p:ph type="ftr" sz="quarter" idx="11"/>
          </p:nvPr>
        </p:nvSpPr>
        <p:spPr/>
        <p:txBody>
          <a:bodyPr/>
          <a:lstStyle/>
          <a:p>
            <a:r>
              <a:rPr lang="en-US" smtClean="0"/>
              <a:t>Rev. A, 10/28/15</a:t>
            </a:r>
            <a:endParaRPr lang="en-US" dirty="0"/>
          </a:p>
        </p:txBody>
      </p:sp>
      <p:sp>
        <p:nvSpPr>
          <p:cNvPr id="3" name="Slide Number Placeholder 2"/>
          <p:cNvSpPr>
            <a:spLocks noGrp="1"/>
          </p:cNvSpPr>
          <p:nvPr>
            <p:ph type="sldNum" sz="quarter" idx="12"/>
          </p:nvPr>
        </p:nvSpPr>
        <p:spPr/>
        <p:txBody>
          <a:bodyPr/>
          <a:lstStyle/>
          <a:p>
            <a:fld id="{0B309A30-C0B2-CC40-9597-5495AD46264A}" type="slidenum">
              <a:rPr lang="en-US" smtClean="0"/>
              <a:pPr/>
              <a:t>1</a:t>
            </a:fld>
            <a:endParaRPr lang="en-US"/>
          </a:p>
        </p:txBody>
      </p:sp>
    </p:spTree>
  </p:cSld>
  <p:clrMapOvr>
    <a:masterClrMapping/>
  </p:clrMapOvr>
  <p:transition xmlns:p14="http://schemas.microsoft.com/office/powerpoint/2010/main" spd="slow">
    <p:cut thruBlk="1"/>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p:cNvSpPr>
          <p:nvPr/>
        </p:nvSpPr>
        <p:spPr bwMode="auto">
          <a:xfrm>
            <a:off x="609600" y="274638"/>
            <a:ext cx="7924800" cy="1143000"/>
          </a:xfrm>
          <a:prstGeom prst="rect">
            <a:avLst/>
          </a:prstGeom>
          <a:noFill/>
          <a:ln w="9525">
            <a:noFill/>
            <a:miter lim="800000"/>
            <a:headEnd/>
            <a:tailEnd/>
          </a:ln>
        </p:spPr>
        <p:txBody>
          <a:bodyPr anchor="b"/>
          <a:lstStyle/>
          <a:p>
            <a:r>
              <a:rPr lang="en-US" sz="3000">
                <a:latin typeface="Arial Narrow" charset="0"/>
              </a:rPr>
              <a:t>UW</a:t>
            </a:r>
            <a:r>
              <a:rPr lang="ja-JP" altLang="en-US" sz="3000">
                <a:latin typeface="Arial Narrow" charset="0"/>
              </a:rPr>
              <a:t>’</a:t>
            </a:r>
            <a:r>
              <a:rPr lang="en-US" sz="3000">
                <a:latin typeface="Arial Narrow" charset="0"/>
              </a:rPr>
              <a:t>S EXPORT CONTROL COMPLIANCE PROGRAM</a:t>
            </a:r>
          </a:p>
        </p:txBody>
      </p:sp>
      <p:sp>
        <p:nvSpPr>
          <p:cNvPr id="3" name="Content Placeholder 2"/>
          <p:cNvSpPr>
            <a:spLocks/>
          </p:cNvSpPr>
          <p:nvPr/>
        </p:nvSpPr>
        <p:spPr bwMode="auto">
          <a:xfrm>
            <a:off x="609600" y="5715000"/>
            <a:ext cx="7924800" cy="990600"/>
          </a:xfrm>
          <a:prstGeom prst="rect">
            <a:avLst/>
          </a:prstGeom>
          <a:noFill/>
          <a:ln w="9525">
            <a:noFill/>
            <a:miter lim="800000"/>
            <a:headEnd/>
            <a:tailEnd/>
          </a:ln>
        </p:spPr>
        <p:txBody>
          <a:bodyPr/>
          <a:lstStyle/>
          <a:p>
            <a:pPr marL="342900" indent="-342900">
              <a:spcBef>
                <a:spcPct val="20000"/>
              </a:spcBef>
              <a:spcAft>
                <a:spcPts val="600"/>
              </a:spcAft>
              <a:buClr>
                <a:schemeClr val="tx2"/>
              </a:buClr>
              <a:buFont typeface="Arial" charset="0"/>
              <a:buChar char="•"/>
            </a:pPr>
            <a:endParaRPr lang="en-US" sz="1200">
              <a:latin typeface="Arial Narrow" charset="0"/>
            </a:endParaRPr>
          </a:p>
        </p:txBody>
      </p:sp>
      <p:sp>
        <p:nvSpPr>
          <p:cNvPr id="27651" name="Content Placeholder 2"/>
          <p:cNvSpPr>
            <a:spLocks/>
          </p:cNvSpPr>
          <p:nvPr/>
        </p:nvSpPr>
        <p:spPr bwMode="auto">
          <a:xfrm>
            <a:off x="609600" y="1600200"/>
            <a:ext cx="79248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80000"/>
              </a:lnSpc>
              <a:spcBef>
                <a:spcPct val="20000"/>
              </a:spcBef>
              <a:spcAft>
                <a:spcPts val="600"/>
              </a:spcAft>
              <a:buClr>
                <a:schemeClr val="tx2"/>
              </a:buClr>
              <a:buFont typeface="Arial" charset="0"/>
              <a:buNone/>
            </a:pPr>
            <a:r>
              <a:rPr lang="en-US" b="1" u="sng" dirty="0">
                <a:latin typeface="Arial Narrow" charset="0"/>
              </a:rPr>
              <a:t>Project &amp; Transaction Assessment</a:t>
            </a:r>
            <a:endParaRPr lang="en-US" dirty="0">
              <a:latin typeface="Arial Narrow" charset="0"/>
            </a:endParaRPr>
          </a:p>
          <a:p>
            <a:pPr marL="342900" indent="-342900">
              <a:spcBef>
                <a:spcPct val="20000"/>
              </a:spcBef>
              <a:spcAft>
                <a:spcPts val="600"/>
              </a:spcAft>
              <a:buClr>
                <a:schemeClr val="tx2"/>
              </a:buClr>
              <a:buFont typeface="Arial" charset="0"/>
              <a:buChar char="•"/>
            </a:pPr>
            <a:r>
              <a:rPr lang="en-US" dirty="0">
                <a:latin typeface="Arial Narrow" charset="0"/>
              </a:rPr>
              <a:t>WISPER Screening Tool </a:t>
            </a:r>
            <a:r>
              <a:rPr lang="en-US" dirty="0" smtClean="0">
                <a:latin typeface="Arial Narrow" charset="0"/>
              </a:rPr>
              <a:t>– </a:t>
            </a:r>
            <a:r>
              <a:rPr lang="en-US" sz="1600" dirty="0" smtClean="0">
                <a:latin typeface="Arial Narrow" charset="0"/>
              </a:rPr>
              <a:t>in place since June 10, 2013</a:t>
            </a:r>
            <a:endParaRPr lang="en-US" dirty="0">
              <a:latin typeface="Arial Narrow" charset="0"/>
            </a:endParaRPr>
          </a:p>
          <a:p>
            <a:pPr marL="342900" indent="-342900">
              <a:spcBef>
                <a:spcPct val="20000"/>
              </a:spcBef>
              <a:spcAft>
                <a:spcPts val="600"/>
              </a:spcAft>
              <a:buClr>
                <a:schemeClr val="tx2"/>
              </a:buClr>
              <a:buFont typeface="Arial" charset="0"/>
              <a:buChar char="•"/>
            </a:pPr>
            <a:r>
              <a:rPr lang="en-US" dirty="0">
                <a:latin typeface="Arial Narrow" charset="0"/>
              </a:rPr>
              <a:t>Project Assessment Form - </a:t>
            </a:r>
            <a:r>
              <a:rPr lang="en-US" sz="1600" dirty="0">
                <a:latin typeface="Arial Narrow" charset="0"/>
              </a:rPr>
              <a:t>available to determine when a license is needed</a:t>
            </a:r>
          </a:p>
          <a:p>
            <a:pPr marL="342900" indent="-342900">
              <a:spcBef>
                <a:spcPct val="20000"/>
              </a:spcBef>
              <a:spcAft>
                <a:spcPts val="600"/>
              </a:spcAft>
              <a:buClr>
                <a:schemeClr val="tx2"/>
              </a:buClr>
              <a:buFont typeface="Arial" charset="0"/>
              <a:buChar char="•"/>
            </a:pPr>
            <a:r>
              <a:rPr lang="en-US" dirty="0">
                <a:latin typeface="Arial Narrow" charset="0"/>
              </a:rPr>
              <a:t>Visa Export Control Certification - </a:t>
            </a:r>
            <a:r>
              <a:rPr lang="en-US" sz="1600" dirty="0">
                <a:latin typeface="Arial Narrow" charset="0"/>
              </a:rPr>
              <a:t>For </a:t>
            </a:r>
            <a:r>
              <a:rPr lang="en-US" sz="1600" dirty="0" smtClean="0">
                <a:latin typeface="Arial Narrow" charset="0"/>
              </a:rPr>
              <a:t>H-1B </a:t>
            </a:r>
            <a:r>
              <a:rPr lang="en-US" sz="1600" dirty="0">
                <a:latin typeface="Arial Narrow" charset="0"/>
              </a:rPr>
              <a:t>&amp; O-1 applications; since Feb 2011</a:t>
            </a:r>
          </a:p>
          <a:p>
            <a:pPr marL="342900" indent="-342900">
              <a:spcBef>
                <a:spcPct val="20000"/>
              </a:spcBef>
              <a:spcAft>
                <a:spcPts val="600"/>
              </a:spcAft>
              <a:buClr>
                <a:schemeClr val="tx2"/>
              </a:buClr>
              <a:buFont typeface="Arial" charset="0"/>
              <a:buChar char="•"/>
            </a:pPr>
            <a:r>
              <a:rPr lang="en-US" dirty="0">
                <a:latin typeface="Arial Narrow" charset="0"/>
              </a:rPr>
              <a:t>Visual Compliance </a:t>
            </a:r>
            <a:r>
              <a:rPr lang="en-US" dirty="0" smtClean="0">
                <a:latin typeface="Arial Narrow" charset="0"/>
              </a:rPr>
              <a:t>Restricted </a:t>
            </a:r>
            <a:r>
              <a:rPr lang="en-US" dirty="0">
                <a:latin typeface="Arial Narrow" charset="0"/>
              </a:rPr>
              <a:t>Party Screening Service - </a:t>
            </a:r>
            <a:r>
              <a:rPr lang="en-US" sz="1600" dirty="0">
                <a:latin typeface="Arial Narrow" charset="0"/>
              </a:rPr>
              <a:t>used for screening visas applications, project awards &amp; purchasing transactions</a:t>
            </a:r>
            <a:endParaRPr lang="en-US" dirty="0">
              <a:latin typeface="Arial Narrow" charset="0"/>
            </a:endParaRPr>
          </a:p>
          <a:p>
            <a:pPr marL="342900" indent="-342900">
              <a:spcBef>
                <a:spcPct val="20000"/>
              </a:spcBef>
              <a:spcAft>
                <a:spcPts val="600"/>
              </a:spcAft>
              <a:buClr>
                <a:schemeClr val="tx2"/>
              </a:buClr>
              <a:buFont typeface="Arial" charset="0"/>
              <a:buChar char="•"/>
            </a:pPr>
            <a:r>
              <a:rPr lang="en-US" dirty="0" smtClean="0">
                <a:latin typeface="Arial Narrow" charset="0"/>
              </a:rPr>
              <a:t>Foreign vendor screening conducted </a:t>
            </a:r>
            <a:r>
              <a:rPr lang="en-US" dirty="0">
                <a:latin typeface="Arial Narrow" charset="0"/>
              </a:rPr>
              <a:t>with assistance of Business </a:t>
            </a:r>
            <a:r>
              <a:rPr lang="en-US" dirty="0" smtClean="0">
                <a:latin typeface="Arial Narrow" charset="0"/>
              </a:rPr>
              <a:t>Services</a:t>
            </a:r>
          </a:p>
          <a:p>
            <a:pPr marL="342900" indent="-342900">
              <a:spcBef>
                <a:spcPct val="20000"/>
              </a:spcBef>
              <a:spcAft>
                <a:spcPts val="600"/>
              </a:spcAft>
              <a:buClr>
                <a:schemeClr val="tx2"/>
              </a:buClr>
              <a:buFont typeface="Arial" charset="0"/>
              <a:buChar char="•"/>
            </a:pPr>
            <a:r>
              <a:rPr lang="en-US" dirty="0" smtClean="0">
                <a:latin typeface="Arial Narrow" charset="0"/>
              </a:rPr>
              <a:t>Outgoing International MTAs – </a:t>
            </a:r>
            <a:r>
              <a:rPr lang="en-US" sz="1600" dirty="0" smtClean="0">
                <a:latin typeface="Arial Narrow" charset="0"/>
              </a:rPr>
              <a:t>reviews started in 2015 in conjunction w/ OIP</a:t>
            </a:r>
            <a:endParaRPr lang="en-US" sz="1600" dirty="0">
              <a:latin typeface="Arial Narrow" charset="0"/>
            </a:endParaRPr>
          </a:p>
        </p:txBody>
      </p:sp>
      <p:sp>
        <p:nvSpPr>
          <p:cNvPr id="4" name="Footer Placeholder 3"/>
          <p:cNvSpPr>
            <a:spLocks noGrp="1"/>
          </p:cNvSpPr>
          <p:nvPr>
            <p:ph type="ftr" sz="quarter" idx="11"/>
          </p:nvPr>
        </p:nvSpPr>
        <p:spPr/>
        <p:txBody>
          <a:bodyPr/>
          <a:lstStyle/>
          <a:p>
            <a:r>
              <a:rPr lang="en-US" smtClean="0"/>
              <a:t>Rev. A, 10/28/15</a:t>
            </a:r>
            <a:endParaRPr lang="en-US"/>
          </a:p>
        </p:txBody>
      </p:sp>
      <p:sp>
        <p:nvSpPr>
          <p:cNvPr id="5" name="Slide Number Placeholder 4"/>
          <p:cNvSpPr>
            <a:spLocks noGrp="1"/>
          </p:cNvSpPr>
          <p:nvPr>
            <p:ph type="sldNum" sz="quarter" idx="12"/>
          </p:nvPr>
        </p:nvSpPr>
        <p:spPr/>
        <p:txBody>
          <a:bodyPr/>
          <a:lstStyle/>
          <a:p>
            <a:fld id="{B4B48D40-2007-AE46-A122-1CFDB2B1C4D9}" type="slidenum">
              <a:rPr lang="en-US" smtClean="0"/>
              <a:pPr/>
              <a:t>10</a:t>
            </a:fld>
            <a:endParaRPr lang="en-US"/>
          </a:p>
        </p:txBody>
      </p:sp>
    </p:spTree>
  </p:cSld>
  <p:clrMapOvr>
    <a:masterClrMapping/>
  </p:clrMapOvr>
  <p:transition xmlns:p14="http://schemas.microsoft.com/office/powerpoint/2010/main" spd="slow">
    <p:cut thruBlk="1"/>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p:cNvSpPr>
          <p:nvPr/>
        </p:nvSpPr>
        <p:spPr bwMode="auto">
          <a:xfrm>
            <a:off x="609600" y="274638"/>
            <a:ext cx="7924800" cy="1143000"/>
          </a:xfrm>
          <a:prstGeom prst="rect">
            <a:avLst/>
          </a:prstGeom>
          <a:noFill/>
          <a:ln w="9525">
            <a:noFill/>
            <a:miter lim="800000"/>
            <a:headEnd/>
            <a:tailEnd/>
          </a:ln>
        </p:spPr>
        <p:txBody>
          <a:bodyPr anchor="b"/>
          <a:lstStyle/>
          <a:p>
            <a:r>
              <a:rPr lang="en-US" sz="3000">
                <a:latin typeface="Arial Narrow" charset="0"/>
              </a:rPr>
              <a:t>UW</a:t>
            </a:r>
            <a:r>
              <a:rPr lang="ja-JP" altLang="en-US" sz="3000">
                <a:latin typeface="Arial Narrow" charset="0"/>
              </a:rPr>
              <a:t>’</a:t>
            </a:r>
            <a:r>
              <a:rPr lang="en-US" sz="3000">
                <a:latin typeface="Arial Narrow" charset="0"/>
              </a:rPr>
              <a:t>S EXPORT CONTROL COMPLIANCE PROGRAM</a:t>
            </a:r>
          </a:p>
        </p:txBody>
      </p:sp>
      <p:sp>
        <p:nvSpPr>
          <p:cNvPr id="3" name="Content Placeholder 2"/>
          <p:cNvSpPr>
            <a:spLocks/>
          </p:cNvSpPr>
          <p:nvPr/>
        </p:nvSpPr>
        <p:spPr bwMode="auto">
          <a:xfrm>
            <a:off x="609600" y="5715000"/>
            <a:ext cx="7924800" cy="990600"/>
          </a:xfrm>
          <a:prstGeom prst="rect">
            <a:avLst/>
          </a:prstGeom>
          <a:noFill/>
          <a:ln w="9525">
            <a:noFill/>
            <a:miter lim="800000"/>
            <a:headEnd/>
            <a:tailEnd/>
          </a:ln>
        </p:spPr>
        <p:txBody>
          <a:bodyPr/>
          <a:lstStyle/>
          <a:p>
            <a:pPr marL="342900" indent="-342900">
              <a:spcBef>
                <a:spcPct val="20000"/>
              </a:spcBef>
              <a:spcAft>
                <a:spcPts val="600"/>
              </a:spcAft>
              <a:buClr>
                <a:schemeClr val="tx2"/>
              </a:buClr>
              <a:buFont typeface="Arial" charset="0"/>
              <a:buChar char="•"/>
            </a:pPr>
            <a:endParaRPr lang="en-US" sz="1200">
              <a:latin typeface="Arial Narrow" charset="0"/>
            </a:endParaRPr>
          </a:p>
        </p:txBody>
      </p:sp>
      <p:sp>
        <p:nvSpPr>
          <p:cNvPr id="27651" name="Content Placeholder 2"/>
          <p:cNvSpPr>
            <a:spLocks/>
          </p:cNvSpPr>
          <p:nvPr/>
        </p:nvSpPr>
        <p:spPr bwMode="auto">
          <a:xfrm>
            <a:off x="609600" y="1600200"/>
            <a:ext cx="8077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80000"/>
              </a:lnSpc>
              <a:spcBef>
                <a:spcPct val="20000"/>
              </a:spcBef>
              <a:spcAft>
                <a:spcPts val="600"/>
              </a:spcAft>
              <a:buClr>
                <a:schemeClr val="tx2"/>
              </a:buClr>
              <a:buFont typeface="Arial" charset="0"/>
              <a:buNone/>
            </a:pPr>
            <a:r>
              <a:rPr lang="en-US" b="1" u="sng" dirty="0" smtClean="0">
                <a:latin typeface="Arial Narrow" charset="0"/>
              </a:rPr>
              <a:t>Main Areas of Concern</a:t>
            </a:r>
            <a:endParaRPr lang="en-US" dirty="0">
              <a:latin typeface="Arial Narrow" charset="0"/>
            </a:endParaRPr>
          </a:p>
          <a:p>
            <a:pPr marL="342900" indent="-342900">
              <a:spcBef>
                <a:spcPct val="20000"/>
              </a:spcBef>
              <a:spcAft>
                <a:spcPts val="600"/>
              </a:spcAft>
              <a:buClr>
                <a:schemeClr val="tx2"/>
              </a:buClr>
              <a:buFont typeface="Arial" charset="0"/>
              <a:buChar char="•"/>
            </a:pPr>
            <a:r>
              <a:rPr lang="en-US" dirty="0" smtClean="0">
                <a:latin typeface="Arial Narrow" charset="0"/>
              </a:rPr>
              <a:t>J-1 Visa Visiting Scholars – </a:t>
            </a:r>
            <a:r>
              <a:rPr lang="en-US" sz="1600" dirty="0" smtClean="0">
                <a:latin typeface="Arial Narrow" charset="0"/>
              </a:rPr>
              <a:t>could implement H1-B/O-1 process for J-1 scholars</a:t>
            </a:r>
            <a:endParaRPr lang="en-US" dirty="0">
              <a:latin typeface="Arial Narrow" charset="0"/>
            </a:endParaRPr>
          </a:p>
          <a:p>
            <a:pPr marL="342900" indent="-342900">
              <a:spcBef>
                <a:spcPct val="20000"/>
              </a:spcBef>
              <a:spcAft>
                <a:spcPts val="600"/>
              </a:spcAft>
              <a:buClr>
                <a:schemeClr val="tx2"/>
              </a:buClr>
              <a:buFont typeface="Arial" charset="0"/>
              <a:buChar char="•"/>
            </a:pPr>
            <a:r>
              <a:rPr lang="en-US" dirty="0" smtClean="0">
                <a:latin typeface="Arial Narrow" charset="0"/>
              </a:rPr>
              <a:t>International Shipping – </a:t>
            </a:r>
            <a:r>
              <a:rPr lang="en-US" sz="1600" dirty="0" smtClean="0">
                <a:latin typeface="Arial Narrow" charset="0"/>
              </a:rPr>
              <a:t>no centralized shipping process or vendor; could partner w/ key shippers (UPS, FedEx)</a:t>
            </a:r>
            <a:endParaRPr lang="en-US" sz="1600" dirty="0">
              <a:latin typeface="Arial Narrow" charset="0"/>
            </a:endParaRPr>
          </a:p>
          <a:p>
            <a:pPr marL="342900" indent="-342900">
              <a:spcBef>
                <a:spcPct val="20000"/>
              </a:spcBef>
              <a:spcAft>
                <a:spcPts val="600"/>
              </a:spcAft>
              <a:buClr>
                <a:schemeClr val="tx2"/>
              </a:buClr>
              <a:buFont typeface="Arial" charset="0"/>
              <a:buChar char="•"/>
            </a:pPr>
            <a:r>
              <a:rPr lang="en-US" dirty="0" smtClean="0">
                <a:latin typeface="Arial Narrow" charset="0"/>
              </a:rPr>
              <a:t>International Travel – </a:t>
            </a:r>
            <a:r>
              <a:rPr lang="en-US" sz="1600" dirty="0" smtClean="0">
                <a:latin typeface="Arial Narrow" charset="0"/>
              </a:rPr>
              <a:t>Concur booking system is now required</a:t>
            </a:r>
          </a:p>
          <a:p>
            <a:pPr marL="342900" indent="-342900">
              <a:spcBef>
                <a:spcPct val="20000"/>
              </a:spcBef>
              <a:spcAft>
                <a:spcPts val="600"/>
              </a:spcAft>
              <a:buClr>
                <a:schemeClr val="tx2"/>
              </a:buClr>
              <a:buFont typeface="Arial" charset="0"/>
              <a:buChar char="•"/>
            </a:pPr>
            <a:r>
              <a:rPr lang="en-US" dirty="0">
                <a:latin typeface="Arial Narrow" charset="0"/>
              </a:rPr>
              <a:t>Foreign </a:t>
            </a:r>
            <a:r>
              <a:rPr lang="en-US" dirty="0" smtClean="0">
                <a:latin typeface="Arial Narrow" charset="0"/>
              </a:rPr>
              <a:t>Students (working in research labs)  </a:t>
            </a:r>
            <a:r>
              <a:rPr lang="en-US" dirty="0">
                <a:latin typeface="Arial Narrow" charset="0"/>
              </a:rPr>
              <a:t>– </a:t>
            </a:r>
            <a:r>
              <a:rPr lang="en-US" sz="1600" dirty="0" smtClean="0">
                <a:latin typeface="Arial Narrow" charset="0"/>
              </a:rPr>
              <a:t>very difficult to screen prior to placement in labs</a:t>
            </a:r>
            <a:endParaRPr lang="en-US" sz="1600" dirty="0">
              <a:latin typeface="Arial Narrow" charset="0"/>
            </a:endParaRPr>
          </a:p>
          <a:p>
            <a:pPr marL="342900" indent="-342900">
              <a:spcBef>
                <a:spcPct val="20000"/>
              </a:spcBef>
              <a:spcAft>
                <a:spcPts val="600"/>
              </a:spcAft>
              <a:buClr>
                <a:schemeClr val="tx2"/>
              </a:buClr>
              <a:buFont typeface="Arial" charset="0"/>
              <a:buChar char="•"/>
            </a:pPr>
            <a:endParaRPr lang="en-US" dirty="0">
              <a:latin typeface="Arial Narrow" charset="0"/>
            </a:endParaRPr>
          </a:p>
        </p:txBody>
      </p:sp>
      <p:sp>
        <p:nvSpPr>
          <p:cNvPr id="4" name="Footer Placeholder 3"/>
          <p:cNvSpPr>
            <a:spLocks noGrp="1"/>
          </p:cNvSpPr>
          <p:nvPr>
            <p:ph type="ftr" sz="quarter" idx="11"/>
          </p:nvPr>
        </p:nvSpPr>
        <p:spPr/>
        <p:txBody>
          <a:bodyPr/>
          <a:lstStyle/>
          <a:p>
            <a:r>
              <a:rPr lang="en-US" smtClean="0"/>
              <a:t>Rev. A, 10/28/15</a:t>
            </a:r>
            <a:endParaRPr lang="en-US"/>
          </a:p>
        </p:txBody>
      </p:sp>
      <p:sp>
        <p:nvSpPr>
          <p:cNvPr id="5" name="Slide Number Placeholder 4"/>
          <p:cNvSpPr>
            <a:spLocks noGrp="1"/>
          </p:cNvSpPr>
          <p:nvPr>
            <p:ph type="sldNum" sz="quarter" idx="12"/>
          </p:nvPr>
        </p:nvSpPr>
        <p:spPr/>
        <p:txBody>
          <a:bodyPr/>
          <a:lstStyle/>
          <a:p>
            <a:fld id="{B4B48D40-2007-AE46-A122-1CFDB2B1C4D9}" type="slidenum">
              <a:rPr lang="en-US" smtClean="0"/>
              <a:pPr/>
              <a:t>11</a:t>
            </a:fld>
            <a:endParaRPr lang="en-US"/>
          </a:p>
        </p:txBody>
      </p:sp>
    </p:spTree>
    <p:extLst>
      <p:ext uri="{BB962C8B-B14F-4D97-AF65-F5344CB8AC3E}">
        <p14:creationId xmlns:p14="http://schemas.microsoft.com/office/powerpoint/2010/main" val="2556265862"/>
      </p:ext>
    </p:extLst>
  </p:cSld>
  <p:clrMapOvr>
    <a:masterClrMapping/>
  </p:clrMapOvr>
  <p:transition xmlns:p14="http://schemas.microsoft.com/office/powerpoint/2010/main" spd="slow">
    <p:cut thruBlk="1"/>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5" name="Title 1"/>
          <p:cNvSpPr>
            <a:spLocks/>
          </p:cNvSpPr>
          <p:nvPr/>
        </p:nvSpPr>
        <p:spPr bwMode="auto">
          <a:xfrm>
            <a:off x="228600" y="182563"/>
            <a:ext cx="7924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000" dirty="0">
                <a:latin typeface="Arial Narrow" charset="0"/>
              </a:rPr>
              <a:t>UW EXPORT CONTROL METRICS</a:t>
            </a:r>
          </a:p>
        </p:txBody>
      </p:sp>
      <p:sp>
        <p:nvSpPr>
          <p:cNvPr id="37896" name="Text Box 7"/>
          <p:cNvSpPr txBox="1">
            <a:spLocks noChangeArrowheads="1"/>
          </p:cNvSpPr>
          <p:nvPr/>
        </p:nvSpPr>
        <p:spPr bwMode="auto">
          <a:xfrm>
            <a:off x="228600" y="3581400"/>
            <a:ext cx="3352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30188" indent="-230188">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fontAlgn="base">
              <a:spcBef>
                <a:spcPct val="0"/>
              </a:spcBef>
              <a:spcAft>
                <a:spcPct val="0"/>
              </a:spcAft>
              <a:defRPr sz="2400">
                <a:solidFill>
                  <a:schemeClr val="tx1"/>
                </a:solidFill>
                <a:latin typeface="Arial" charset="0"/>
                <a:ea typeface="ＭＳ Ｐゴシック" charset="0"/>
              </a:defRPr>
            </a:lvl6pPr>
            <a:lvl7pPr marL="914400" fontAlgn="base">
              <a:spcBef>
                <a:spcPct val="0"/>
              </a:spcBef>
              <a:spcAft>
                <a:spcPct val="0"/>
              </a:spcAft>
              <a:defRPr sz="2400">
                <a:solidFill>
                  <a:schemeClr val="tx1"/>
                </a:solidFill>
                <a:latin typeface="Arial" charset="0"/>
                <a:ea typeface="ＭＳ Ｐゴシック" charset="0"/>
              </a:defRPr>
            </a:lvl7pPr>
            <a:lvl8pPr marL="1371600" fontAlgn="base">
              <a:spcBef>
                <a:spcPct val="0"/>
              </a:spcBef>
              <a:spcAft>
                <a:spcPct val="0"/>
              </a:spcAft>
              <a:defRPr sz="2400">
                <a:solidFill>
                  <a:schemeClr val="tx1"/>
                </a:solidFill>
                <a:latin typeface="Arial" charset="0"/>
                <a:ea typeface="ＭＳ Ｐゴシック" charset="0"/>
              </a:defRPr>
            </a:lvl8pPr>
            <a:lvl9pPr marL="1828800" fontAlgn="base">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000" dirty="0"/>
              <a:t>Average Approval Time:</a:t>
            </a:r>
          </a:p>
          <a:p>
            <a:pPr>
              <a:buFontTx/>
              <a:buChar char="•"/>
            </a:pPr>
            <a:r>
              <a:rPr lang="en-US" sz="1000" dirty="0"/>
              <a:t>ITAR - </a:t>
            </a:r>
            <a:r>
              <a:rPr lang="en-US" sz="1000" dirty="0" smtClean="0"/>
              <a:t>14 </a:t>
            </a:r>
            <a:r>
              <a:rPr lang="en-US" sz="1000" dirty="0"/>
              <a:t>days</a:t>
            </a:r>
          </a:p>
          <a:p>
            <a:pPr>
              <a:buFontTx/>
              <a:buChar char="•"/>
            </a:pPr>
            <a:r>
              <a:rPr lang="en-US" sz="1000" dirty="0"/>
              <a:t>EAR - </a:t>
            </a:r>
            <a:r>
              <a:rPr lang="en-US" sz="1000" dirty="0" smtClean="0"/>
              <a:t>48 days</a:t>
            </a:r>
          </a:p>
          <a:p>
            <a:pPr>
              <a:buFontTx/>
              <a:buChar char="•"/>
            </a:pPr>
            <a:r>
              <a:rPr lang="en-US" sz="1000" dirty="0" smtClean="0"/>
              <a:t>OFAC - ??; first license still in review (&gt; 191 days)</a:t>
            </a:r>
            <a:endParaRPr lang="en-US" sz="1000" dirty="0"/>
          </a:p>
        </p:txBody>
      </p:sp>
      <p:sp>
        <p:nvSpPr>
          <p:cNvPr id="2" name="Footer Placeholder 1"/>
          <p:cNvSpPr>
            <a:spLocks noGrp="1"/>
          </p:cNvSpPr>
          <p:nvPr>
            <p:ph type="ftr" sz="quarter" idx="11"/>
          </p:nvPr>
        </p:nvSpPr>
        <p:spPr/>
        <p:txBody>
          <a:bodyPr/>
          <a:lstStyle/>
          <a:p>
            <a:r>
              <a:rPr lang="en-US" smtClean="0"/>
              <a:t>Rev. A, 10/28/15</a:t>
            </a:r>
            <a:endParaRPr lang="en-US"/>
          </a:p>
        </p:txBody>
      </p:sp>
      <p:sp>
        <p:nvSpPr>
          <p:cNvPr id="3" name="Slide Number Placeholder 2"/>
          <p:cNvSpPr>
            <a:spLocks noGrp="1"/>
          </p:cNvSpPr>
          <p:nvPr>
            <p:ph type="sldNum" sz="quarter" idx="12"/>
          </p:nvPr>
        </p:nvSpPr>
        <p:spPr/>
        <p:txBody>
          <a:bodyPr/>
          <a:lstStyle/>
          <a:p>
            <a:fld id="{B4B48D40-2007-AE46-A122-1CFDB2B1C4D9}" type="slidenum">
              <a:rPr lang="en-US" smtClean="0"/>
              <a:pPr/>
              <a:t>12</a:t>
            </a:fld>
            <a:endParaRPr lang="en-US"/>
          </a:p>
        </p:txBody>
      </p:sp>
      <p:sp>
        <p:nvSpPr>
          <p:cNvPr id="15" name="Text Box 7"/>
          <p:cNvSpPr txBox="1">
            <a:spLocks noChangeArrowheads="1"/>
          </p:cNvSpPr>
          <p:nvPr/>
        </p:nvSpPr>
        <p:spPr bwMode="auto">
          <a:xfrm>
            <a:off x="304800" y="5635823"/>
            <a:ext cx="3505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30188" indent="-230188">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fontAlgn="base">
              <a:spcBef>
                <a:spcPct val="0"/>
              </a:spcBef>
              <a:spcAft>
                <a:spcPct val="0"/>
              </a:spcAft>
              <a:defRPr sz="2400">
                <a:solidFill>
                  <a:schemeClr val="tx1"/>
                </a:solidFill>
                <a:latin typeface="Arial" charset="0"/>
                <a:ea typeface="ＭＳ Ｐゴシック" charset="0"/>
              </a:defRPr>
            </a:lvl6pPr>
            <a:lvl7pPr marL="914400" fontAlgn="base">
              <a:spcBef>
                <a:spcPct val="0"/>
              </a:spcBef>
              <a:spcAft>
                <a:spcPct val="0"/>
              </a:spcAft>
              <a:defRPr sz="2400">
                <a:solidFill>
                  <a:schemeClr val="tx1"/>
                </a:solidFill>
                <a:latin typeface="Arial" charset="0"/>
                <a:ea typeface="ＭＳ Ｐゴシック" charset="0"/>
              </a:defRPr>
            </a:lvl7pPr>
            <a:lvl8pPr marL="1371600" fontAlgn="base">
              <a:spcBef>
                <a:spcPct val="0"/>
              </a:spcBef>
              <a:spcAft>
                <a:spcPct val="0"/>
              </a:spcAft>
              <a:defRPr sz="2400">
                <a:solidFill>
                  <a:schemeClr val="tx1"/>
                </a:solidFill>
                <a:latin typeface="Arial" charset="0"/>
                <a:ea typeface="ＭＳ Ｐゴシック" charset="0"/>
              </a:defRPr>
            </a:lvl8pPr>
            <a:lvl9pPr marL="1828800" fontAlgn="base">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400" dirty="0" smtClean="0">
                <a:latin typeface="Monotype Corsiva"/>
                <a:cs typeface="Monotype Corsiva"/>
              </a:rPr>
              <a:t>* All metrics current through October 28, 2015</a:t>
            </a:r>
            <a:endParaRPr lang="en-US" sz="1400" dirty="0">
              <a:latin typeface="Monotype Corsiva"/>
              <a:cs typeface="Monotype Corsiva"/>
            </a:endParaRPr>
          </a:p>
        </p:txBody>
      </p:sp>
      <p:pic>
        <p:nvPicPr>
          <p:cNvPr id="5" name="Picture 4"/>
          <p:cNvPicPr>
            <a:picLocks noChangeAspect="1"/>
          </p:cNvPicPr>
          <p:nvPr/>
        </p:nvPicPr>
        <p:blipFill>
          <a:blip r:embed="rId3"/>
          <a:stretch>
            <a:fillRect/>
          </a:stretch>
        </p:blipFill>
        <p:spPr>
          <a:xfrm>
            <a:off x="304799" y="838200"/>
            <a:ext cx="4343401" cy="2753538"/>
          </a:xfrm>
          <a:prstGeom prst="rect">
            <a:avLst/>
          </a:prstGeom>
        </p:spPr>
      </p:pic>
      <p:pic>
        <p:nvPicPr>
          <p:cNvPr id="6" name="Picture 5"/>
          <p:cNvPicPr>
            <a:picLocks noChangeAspect="1"/>
          </p:cNvPicPr>
          <p:nvPr/>
        </p:nvPicPr>
        <p:blipFill>
          <a:blip r:embed="rId4"/>
          <a:stretch>
            <a:fillRect/>
          </a:stretch>
        </p:blipFill>
        <p:spPr>
          <a:xfrm>
            <a:off x="3962400" y="3962400"/>
            <a:ext cx="3251200" cy="2460368"/>
          </a:xfrm>
          <a:prstGeom prst="rect">
            <a:avLst/>
          </a:prstGeom>
        </p:spPr>
      </p:pic>
      <p:pic>
        <p:nvPicPr>
          <p:cNvPr id="8" name="Picture 7"/>
          <p:cNvPicPr>
            <a:picLocks noChangeAspect="1"/>
          </p:cNvPicPr>
          <p:nvPr/>
        </p:nvPicPr>
        <p:blipFill>
          <a:blip r:embed="rId5"/>
          <a:stretch>
            <a:fillRect/>
          </a:stretch>
        </p:blipFill>
        <p:spPr>
          <a:xfrm>
            <a:off x="5122252" y="838200"/>
            <a:ext cx="3755048" cy="2895600"/>
          </a:xfrm>
          <a:prstGeom prst="rect">
            <a:avLst/>
          </a:prstGeom>
        </p:spPr>
      </p:pic>
    </p:spTree>
  </p:cSld>
  <p:clrMapOvr>
    <a:masterClrMapping/>
  </p:clrMapOvr>
  <p:transition xmlns:p14="http://schemas.microsoft.com/office/powerpoint/2010/main" spd="slow">
    <p:cut thruBlk="1"/>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5" name="Title 1"/>
          <p:cNvSpPr>
            <a:spLocks/>
          </p:cNvSpPr>
          <p:nvPr/>
        </p:nvSpPr>
        <p:spPr bwMode="auto">
          <a:xfrm>
            <a:off x="228600" y="182563"/>
            <a:ext cx="7924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000" dirty="0">
                <a:latin typeface="Arial Narrow" charset="0"/>
              </a:rPr>
              <a:t>UW EXPORT CONTROL METRICS</a:t>
            </a:r>
          </a:p>
        </p:txBody>
      </p:sp>
      <p:sp>
        <p:nvSpPr>
          <p:cNvPr id="37900" name="Text Box 23"/>
          <p:cNvSpPr txBox="1">
            <a:spLocks noChangeArrowheads="1"/>
          </p:cNvSpPr>
          <p:nvPr/>
        </p:nvSpPr>
        <p:spPr bwMode="auto">
          <a:xfrm>
            <a:off x="228600" y="1066800"/>
            <a:ext cx="8686800"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60375" indent="-460375">
              <a:defRPr sz="2400">
                <a:solidFill>
                  <a:schemeClr val="tx1"/>
                </a:solidFill>
                <a:latin typeface="Arial" charset="0"/>
                <a:ea typeface="ＭＳ Ｐゴシック" charset="0"/>
                <a:cs typeface="ＭＳ Ｐゴシック" charset="0"/>
              </a:defRPr>
            </a:lvl1pPr>
            <a:lvl2pPr marL="912813" indent="-338138">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fontAlgn="base">
              <a:spcBef>
                <a:spcPct val="0"/>
              </a:spcBef>
              <a:spcAft>
                <a:spcPct val="0"/>
              </a:spcAft>
              <a:defRPr sz="2400">
                <a:solidFill>
                  <a:schemeClr val="tx1"/>
                </a:solidFill>
                <a:latin typeface="Arial" charset="0"/>
                <a:ea typeface="ＭＳ Ｐゴシック" charset="0"/>
              </a:defRPr>
            </a:lvl6pPr>
            <a:lvl7pPr marL="914400" fontAlgn="base">
              <a:spcBef>
                <a:spcPct val="0"/>
              </a:spcBef>
              <a:spcAft>
                <a:spcPct val="0"/>
              </a:spcAft>
              <a:defRPr sz="2400">
                <a:solidFill>
                  <a:schemeClr val="tx1"/>
                </a:solidFill>
                <a:latin typeface="Arial" charset="0"/>
                <a:ea typeface="ＭＳ Ｐゴシック" charset="0"/>
              </a:defRPr>
            </a:lvl7pPr>
            <a:lvl8pPr marL="1371600" fontAlgn="base">
              <a:spcBef>
                <a:spcPct val="0"/>
              </a:spcBef>
              <a:spcAft>
                <a:spcPct val="0"/>
              </a:spcAft>
              <a:defRPr sz="2400">
                <a:solidFill>
                  <a:schemeClr val="tx1"/>
                </a:solidFill>
                <a:latin typeface="Arial" charset="0"/>
                <a:ea typeface="ＭＳ Ｐゴシック" charset="0"/>
              </a:defRPr>
            </a:lvl8pPr>
            <a:lvl9pPr marL="1828800" fontAlgn="base">
              <a:spcBef>
                <a:spcPct val="0"/>
              </a:spcBef>
              <a:spcAft>
                <a:spcPct val="0"/>
              </a:spcAft>
              <a:defRPr sz="2400">
                <a:solidFill>
                  <a:schemeClr val="tx1"/>
                </a:solidFill>
                <a:latin typeface="Arial" charset="0"/>
                <a:ea typeface="ＭＳ Ｐゴシック" charset="0"/>
              </a:defRPr>
            </a:lvl9pPr>
          </a:lstStyle>
          <a:p>
            <a:pPr>
              <a:spcBef>
                <a:spcPts val="0"/>
              </a:spcBef>
              <a:spcAft>
                <a:spcPts val="1200"/>
              </a:spcAft>
            </a:pPr>
            <a:r>
              <a:rPr lang="en-US" u="sng" dirty="0" smtClean="0"/>
              <a:t>Voluntary Self-Disclosures</a:t>
            </a:r>
            <a:endParaRPr lang="en-US" u="sng" dirty="0"/>
          </a:p>
          <a:p>
            <a:pPr>
              <a:spcBef>
                <a:spcPts val="0"/>
              </a:spcBef>
              <a:spcAft>
                <a:spcPts val="1200"/>
              </a:spcAft>
              <a:buFont typeface="+mj-lt"/>
              <a:buAutoNum type="arabicPeriod"/>
            </a:pPr>
            <a:r>
              <a:rPr lang="en-US" sz="2000" dirty="0"/>
              <a:t>AERI </a:t>
            </a:r>
            <a:r>
              <a:rPr lang="en-US" sz="2000" dirty="0" smtClean="0"/>
              <a:t>import </a:t>
            </a:r>
            <a:r>
              <a:rPr lang="en-US" sz="2000" dirty="0"/>
              <a:t>license not used for </a:t>
            </a:r>
            <a:r>
              <a:rPr lang="en-US" sz="2000" dirty="0" smtClean="0"/>
              <a:t>shipment (DDTC, Jul 2011)</a:t>
            </a:r>
          </a:p>
          <a:p>
            <a:pPr>
              <a:spcBef>
                <a:spcPts val="0"/>
              </a:spcBef>
              <a:spcAft>
                <a:spcPts val="1200"/>
              </a:spcAft>
              <a:buFont typeface="+mj-lt"/>
              <a:buAutoNum type="arabicPeriod"/>
            </a:pPr>
            <a:r>
              <a:rPr lang="en-US" sz="2000" dirty="0" smtClean="0"/>
              <a:t>Thermal imaging camera not returned from India within timeframe noted in license (BIS, Oct 2012)</a:t>
            </a:r>
          </a:p>
          <a:p>
            <a:pPr>
              <a:spcBef>
                <a:spcPts val="0"/>
              </a:spcBef>
              <a:spcAft>
                <a:spcPts val="1200"/>
              </a:spcAft>
              <a:buFont typeface="+mj-lt"/>
              <a:buAutoNum type="arabicPeriod"/>
            </a:pPr>
            <a:r>
              <a:rPr lang="en-US" sz="2000" dirty="0" smtClean="0"/>
              <a:t>AES filing not submitted for equipment to India (Census Bureau, Jan 2013)</a:t>
            </a:r>
            <a:endParaRPr lang="en-US" sz="2000" dirty="0"/>
          </a:p>
          <a:p>
            <a:pPr>
              <a:spcBef>
                <a:spcPts val="0"/>
              </a:spcBef>
              <a:spcAft>
                <a:spcPts val="1200"/>
              </a:spcAft>
              <a:buFont typeface="+mj-lt"/>
              <a:buAutoNum type="arabicPeriod"/>
            </a:pPr>
            <a:r>
              <a:rPr lang="en-US" sz="2000" dirty="0" smtClean="0"/>
              <a:t>Chemistry software uploaded to Iran (OFAC, Jan 2014)</a:t>
            </a:r>
          </a:p>
          <a:p>
            <a:pPr>
              <a:spcBef>
                <a:spcPts val="0"/>
              </a:spcBef>
              <a:spcAft>
                <a:spcPts val="1200"/>
              </a:spcAft>
              <a:buFont typeface="+mj-lt"/>
              <a:buAutoNum type="arabicPeriod"/>
            </a:pPr>
            <a:r>
              <a:rPr lang="en-US" sz="2000" dirty="0" smtClean="0"/>
              <a:t>Vesicular stomatitis virus shipped to India w/o a license (BIS, Mar 2015)</a:t>
            </a:r>
          </a:p>
          <a:p>
            <a:pPr marL="917575" lvl="1" indent="-342900">
              <a:spcBef>
                <a:spcPts val="0"/>
              </a:spcBef>
              <a:spcAft>
                <a:spcPts val="1200"/>
              </a:spcAft>
              <a:buFont typeface="Arial"/>
              <a:buChar char="•"/>
            </a:pPr>
            <a:r>
              <a:rPr lang="en-US" sz="1600" dirty="0" smtClean="0"/>
              <a:t>Awaiting final response from BIS</a:t>
            </a:r>
            <a:endParaRPr lang="en-US" sz="1600" dirty="0"/>
          </a:p>
        </p:txBody>
      </p:sp>
      <p:sp>
        <p:nvSpPr>
          <p:cNvPr id="2" name="Footer Placeholder 1"/>
          <p:cNvSpPr>
            <a:spLocks noGrp="1"/>
          </p:cNvSpPr>
          <p:nvPr>
            <p:ph type="ftr" sz="quarter" idx="11"/>
          </p:nvPr>
        </p:nvSpPr>
        <p:spPr/>
        <p:txBody>
          <a:bodyPr/>
          <a:lstStyle/>
          <a:p>
            <a:r>
              <a:rPr lang="en-US" smtClean="0"/>
              <a:t>Rev. A, 10/28/15</a:t>
            </a:r>
            <a:endParaRPr lang="en-US"/>
          </a:p>
        </p:txBody>
      </p:sp>
      <p:sp>
        <p:nvSpPr>
          <p:cNvPr id="3" name="Slide Number Placeholder 2"/>
          <p:cNvSpPr>
            <a:spLocks noGrp="1"/>
          </p:cNvSpPr>
          <p:nvPr>
            <p:ph type="sldNum" sz="quarter" idx="12"/>
          </p:nvPr>
        </p:nvSpPr>
        <p:spPr/>
        <p:txBody>
          <a:bodyPr/>
          <a:lstStyle/>
          <a:p>
            <a:fld id="{B4B48D40-2007-AE46-A122-1CFDB2B1C4D9}" type="slidenum">
              <a:rPr lang="en-US" smtClean="0"/>
              <a:pPr/>
              <a:t>13</a:t>
            </a:fld>
            <a:endParaRPr lang="en-US"/>
          </a:p>
        </p:txBody>
      </p:sp>
    </p:spTree>
    <p:extLst>
      <p:ext uri="{BB962C8B-B14F-4D97-AF65-F5344CB8AC3E}">
        <p14:creationId xmlns:p14="http://schemas.microsoft.com/office/powerpoint/2010/main" val="1451874256"/>
      </p:ext>
    </p:extLst>
  </p:cSld>
  <p:clrMapOvr>
    <a:masterClrMapping/>
  </p:clrMapOvr>
  <p:transition xmlns:p14="http://schemas.microsoft.com/office/powerpoint/2010/main" spd="slow">
    <p:cut thruBlk="1"/>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2562"/>
            <a:ext cx="7924800" cy="655638"/>
          </a:xfrm>
        </p:spPr>
        <p:txBody>
          <a:bodyPr/>
          <a:lstStyle/>
          <a:p>
            <a:pPr eaLnBrk="1" hangingPunct="1"/>
            <a:r>
              <a:rPr lang="en-US" cap="none" dirty="0">
                <a:latin typeface="Arial Narrow" charset="0"/>
                <a:ea typeface="ＭＳ Ｐゴシック" charset="0"/>
                <a:cs typeface="ＭＳ Ｐゴシック" charset="0"/>
              </a:rPr>
              <a:t>CONTACT INFO</a:t>
            </a:r>
          </a:p>
        </p:txBody>
      </p:sp>
      <p:sp>
        <p:nvSpPr>
          <p:cNvPr id="3" name="Content Placeholder 2"/>
          <p:cNvSpPr>
            <a:spLocks noGrp="1"/>
          </p:cNvSpPr>
          <p:nvPr>
            <p:ph sz="quarter" idx="13"/>
          </p:nvPr>
        </p:nvSpPr>
        <p:spPr>
          <a:xfrm>
            <a:off x="609600" y="914400"/>
            <a:ext cx="7924800" cy="5486400"/>
          </a:xfrm>
        </p:spPr>
        <p:txBody>
          <a:bodyPr>
            <a:normAutofit fontScale="92500" lnSpcReduction="10000"/>
          </a:bodyPr>
          <a:lstStyle/>
          <a:p>
            <a:pPr lvl="1" eaLnBrk="1" hangingPunct="1">
              <a:lnSpc>
                <a:spcPct val="80000"/>
              </a:lnSpc>
            </a:pPr>
            <a:r>
              <a:rPr lang="en-US" dirty="0">
                <a:latin typeface="Arial"/>
                <a:ea typeface="ＭＳ Ｐゴシック" charset="0"/>
                <a:cs typeface="Arial"/>
              </a:rPr>
              <a:t>Tom Demke</a:t>
            </a:r>
          </a:p>
          <a:p>
            <a:pPr lvl="1" eaLnBrk="1" hangingPunct="1">
              <a:lnSpc>
                <a:spcPct val="80000"/>
              </a:lnSpc>
              <a:buFont typeface="Wingdings" charset="0"/>
              <a:buNone/>
            </a:pPr>
            <a:r>
              <a:rPr lang="en-US" dirty="0">
                <a:latin typeface="Arial"/>
                <a:ea typeface="ＭＳ Ｐゴシック" charset="0"/>
                <a:cs typeface="Arial"/>
              </a:rPr>
              <a:t>	Export </a:t>
            </a:r>
            <a:r>
              <a:rPr lang="en-US" dirty="0" smtClean="0">
                <a:latin typeface="Arial"/>
                <a:ea typeface="ＭＳ Ｐゴシック" charset="0"/>
                <a:cs typeface="Arial"/>
              </a:rPr>
              <a:t>Control Officer</a:t>
            </a:r>
            <a:endParaRPr lang="en-US" dirty="0">
              <a:latin typeface="Arial"/>
              <a:ea typeface="ＭＳ Ｐゴシック" charset="0"/>
              <a:cs typeface="Arial"/>
            </a:endParaRPr>
          </a:p>
          <a:p>
            <a:pPr lvl="1" eaLnBrk="1" hangingPunct="1">
              <a:lnSpc>
                <a:spcPct val="80000"/>
              </a:lnSpc>
              <a:buFont typeface="Wingdings" charset="0"/>
              <a:buNone/>
            </a:pPr>
            <a:r>
              <a:rPr lang="en-US" dirty="0">
                <a:latin typeface="Arial"/>
                <a:ea typeface="ＭＳ Ｐゴシック" charset="0"/>
                <a:cs typeface="Arial"/>
              </a:rPr>
              <a:t>	525 Atmospheric Oceanic and Space Sciences Building</a:t>
            </a:r>
          </a:p>
          <a:p>
            <a:pPr lvl="1" eaLnBrk="1" hangingPunct="1">
              <a:lnSpc>
                <a:spcPct val="80000"/>
              </a:lnSpc>
              <a:buFont typeface="Wingdings" charset="0"/>
              <a:buNone/>
            </a:pPr>
            <a:r>
              <a:rPr lang="en-US" dirty="0">
                <a:latin typeface="Arial"/>
                <a:ea typeface="ＭＳ Ｐゴシック" charset="0"/>
                <a:cs typeface="Arial"/>
              </a:rPr>
              <a:t>	262-8659</a:t>
            </a:r>
          </a:p>
          <a:p>
            <a:pPr lvl="1" eaLnBrk="1" hangingPunct="1">
              <a:lnSpc>
                <a:spcPct val="80000"/>
              </a:lnSpc>
              <a:buFont typeface="Wingdings" charset="0"/>
              <a:buNone/>
            </a:pPr>
            <a:r>
              <a:rPr lang="en-US" dirty="0">
                <a:latin typeface="Arial"/>
                <a:ea typeface="ＭＳ Ｐゴシック" charset="0"/>
                <a:cs typeface="Arial"/>
              </a:rPr>
              <a:t>	</a:t>
            </a:r>
            <a:r>
              <a:rPr lang="en-US" dirty="0">
                <a:latin typeface="Arial"/>
                <a:ea typeface="ＭＳ Ｐゴシック" charset="0"/>
                <a:cs typeface="Arial"/>
                <a:hlinkClick r:id="rId3"/>
              </a:rPr>
              <a:t>tom.demke@</a:t>
            </a:r>
            <a:r>
              <a:rPr lang="en-US" dirty="0" smtClean="0">
                <a:latin typeface="Arial"/>
                <a:ea typeface="ＭＳ Ｐゴシック" charset="0"/>
                <a:cs typeface="Arial"/>
                <a:hlinkClick r:id="rId3"/>
              </a:rPr>
              <a:t>ssec.wisc.edu</a:t>
            </a:r>
            <a:endParaRPr lang="en-US" dirty="0" smtClean="0">
              <a:latin typeface="Arial"/>
              <a:ea typeface="ＭＳ Ｐゴシック" charset="0"/>
              <a:cs typeface="Arial"/>
            </a:endParaRPr>
          </a:p>
          <a:p>
            <a:pPr lvl="1" eaLnBrk="1" hangingPunct="1">
              <a:lnSpc>
                <a:spcPct val="80000"/>
              </a:lnSpc>
            </a:pPr>
            <a:endParaRPr lang="en-US" dirty="0">
              <a:latin typeface="Arial"/>
              <a:ea typeface="ＭＳ Ｐゴシック" charset="0"/>
              <a:cs typeface="Arial"/>
            </a:endParaRPr>
          </a:p>
          <a:p>
            <a:pPr lvl="1" eaLnBrk="1" hangingPunct="1">
              <a:lnSpc>
                <a:spcPct val="80000"/>
              </a:lnSpc>
            </a:pPr>
            <a:r>
              <a:rPr lang="en-US" dirty="0" smtClean="0">
                <a:latin typeface="Arial"/>
                <a:ea typeface="ＭＳ Ｐゴシック" charset="0"/>
                <a:cs typeface="Arial"/>
              </a:rPr>
              <a:t>Bethany Nelson</a:t>
            </a:r>
          </a:p>
          <a:p>
            <a:pPr lvl="1" eaLnBrk="1" hangingPunct="1">
              <a:lnSpc>
                <a:spcPct val="80000"/>
              </a:lnSpc>
              <a:buFont typeface="Wingdings" charset="0"/>
              <a:buNone/>
            </a:pPr>
            <a:r>
              <a:rPr lang="en-US" dirty="0" smtClean="0">
                <a:latin typeface="Arial"/>
                <a:ea typeface="ＭＳ Ｐゴシック" charset="0"/>
                <a:cs typeface="Arial"/>
              </a:rPr>
              <a:t>	Export Control Coordinator</a:t>
            </a:r>
          </a:p>
          <a:p>
            <a:pPr lvl="1" eaLnBrk="1" hangingPunct="1">
              <a:lnSpc>
                <a:spcPct val="80000"/>
              </a:lnSpc>
              <a:buFont typeface="Wingdings" charset="0"/>
              <a:buNone/>
            </a:pPr>
            <a:r>
              <a:rPr lang="en-US" dirty="0" smtClean="0">
                <a:latin typeface="Arial"/>
                <a:ea typeface="ＭＳ Ｐゴシック" charset="0"/>
                <a:cs typeface="Arial"/>
              </a:rPr>
              <a:t>	519 Atmospheric Oceanic and Space Sciences Building</a:t>
            </a:r>
          </a:p>
          <a:p>
            <a:pPr lvl="1" eaLnBrk="1" hangingPunct="1">
              <a:lnSpc>
                <a:spcPct val="80000"/>
              </a:lnSpc>
              <a:buFont typeface="Wingdings" charset="0"/>
              <a:buNone/>
            </a:pPr>
            <a:r>
              <a:rPr lang="en-US" dirty="0" smtClean="0">
                <a:latin typeface="Arial"/>
                <a:ea typeface="ＭＳ Ｐゴシック" charset="0"/>
                <a:cs typeface="Arial"/>
              </a:rPr>
              <a:t>	261-1128</a:t>
            </a:r>
          </a:p>
          <a:p>
            <a:pPr lvl="1" eaLnBrk="1" hangingPunct="1">
              <a:lnSpc>
                <a:spcPct val="80000"/>
              </a:lnSpc>
              <a:buFont typeface="Wingdings" charset="0"/>
              <a:buNone/>
            </a:pPr>
            <a:r>
              <a:rPr lang="en-US" dirty="0" smtClean="0">
                <a:latin typeface="Arial"/>
                <a:ea typeface="ＭＳ Ｐゴシック" charset="0"/>
                <a:cs typeface="Arial"/>
              </a:rPr>
              <a:t>	</a:t>
            </a:r>
            <a:r>
              <a:rPr lang="en-US" dirty="0" smtClean="0">
                <a:solidFill>
                  <a:srgbClr val="FF0000"/>
                </a:solidFill>
                <a:latin typeface="Arial"/>
                <a:ea typeface="ＭＳ Ｐゴシック" charset="0"/>
                <a:cs typeface="Arial"/>
                <a:hlinkClick r:id="rId4"/>
              </a:rPr>
              <a:t>bcnelson2@grad.wisc.edu</a:t>
            </a:r>
            <a:endParaRPr lang="en-US" dirty="0" smtClean="0">
              <a:solidFill>
                <a:srgbClr val="FF0000"/>
              </a:solidFill>
              <a:latin typeface="Arial"/>
              <a:ea typeface="ＭＳ Ｐゴシック" charset="0"/>
              <a:cs typeface="Arial"/>
            </a:endParaRPr>
          </a:p>
          <a:p>
            <a:pPr lvl="1" eaLnBrk="1" hangingPunct="1">
              <a:lnSpc>
                <a:spcPct val="80000"/>
              </a:lnSpc>
              <a:buFont typeface="Wingdings" charset="0"/>
              <a:buNone/>
            </a:pPr>
            <a:endParaRPr lang="en-US" dirty="0" smtClean="0">
              <a:latin typeface="Arial"/>
              <a:ea typeface="ＭＳ Ｐゴシック" charset="0"/>
              <a:cs typeface="Arial"/>
            </a:endParaRPr>
          </a:p>
          <a:p>
            <a:pPr lvl="1" eaLnBrk="1" hangingPunct="1">
              <a:lnSpc>
                <a:spcPct val="80000"/>
              </a:lnSpc>
            </a:pPr>
            <a:r>
              <a:rPr lang="en-US" dirty="0">
                <a:latin typeface="Arial"/>
                <a:ea typeface="ＭＳ Ｐゴシック" charset="0"/>
                <a:cs typeface="Arial"/>
              </a:rPr>
              <a:t>Ben Griffiths</a:t>
            </a:r>
          </a:p>
          <a:p>
            <a:pPr marL="742950" indent="-282575" eaLnBrk="1" hangingPunct="1">
              <a:lnSpc>
                <a:spcPct val="80000"/>
              </a:lnSpc>
              <a:buFont typeface="Wingdings" charset="0"/>
              <a:buNone/>
            </a:pPr>
            <a:r>
              <a:rPr lang="en-US" dirty="0" smtClean="0">
                <a:latin typeface="Arial"/>
                <a:ea typeface="ＭＳ Ｐゴシック" charset="0"/>
                <a:cs typeface="Arial"/>
              </a:rPr>
              <a:t>	Senior </a:t>
            </a:r>
            <a:r>
              <a:rPr lang="en-US" dirty="0">
                <a:latin typeface="Arial"/>
                <a:ea typeface="ＭＳ Ｐゴシック" charset="0"/>
                <a:cs typeface="Arial"/>
              </a:rPr>
              <a:t>University Legal Counsel</a:t>
            </a:r>
          </a:p>
          <a:p>
            <a:pPr marL="742950" indent="-282575" eaLnBrk="1" hangingPunct="1">
              <a:lnSpc>
                <a:spcPct val="80000"/>
              </a:lnSpc>
              <a:buFont typeface="Wingdings" charset="0"/>
              <a:buNone/>
            </a:pPr>
            <a:r>
              <a:rPr lang="en-US" dirty="0">
                <a:latin typeface="Arial"/>
                <a:ea typeface="ＭＳ Ｐゴシック" charset="0"/>
                <a:cs typeface="Arial"/>
              </a:rPr>
              <a:t>	Office of Administrative Legal Services</a:t>
            </a:r>
          </a:p>
          <a:p>
            <a:pPr marL="742950" indent="-282575" eaLnBrk="1" hangingPunct="1">
              <a:lnSpc>
                <a:spcPct val="80000"/>
              </a:lnSpc>
              <a:buFont typeface="Wingdings" charset="0"/>
              <a:buNone/>
            </a:pPr>
            <a:r>
              <a:rPr lang="en-US" dirty="0">
                <a:latin typeface="Arial"/>
                <a:ea typeface="ＭＳ Ｐゴシック" charset="0"/>
                <a:cs typeface="Arial"/>
              </a:rPr>
              <a:t>	361 Bascom Hall</a:t>
            </a:r>
          </a:p>
          <a:p>
            <a:pPr marL="742950" indent="-282575" eaLnBrk="1" hangingPunct="1">
              <a:lnSpc>
                <a:spcPct val="80000"/>
              </a:lnSpc>
              <a:buFont typeface="Wingdings" charset="0"/>
              <a:buNone/>
            </a:pPr>
            <a:r>
              <a:rPr lang="en-US" dirty="0">
                <a:latin typeface="Arial"/>
                <a:ea typeface="ＭＳ Ｐゴシック" charset="0"/>
                <a:cs typeface="Arial"/>
              </a:rPr>
              <a:t>	263-7400</a:t>
            </a:r>
          </a:p>
          <a:p>
            <a:pPr marL="742950" indent="-282575" eaLnBrk="1" hangingPunct="1">
              <a:lnSpc>
                <a:spcPct val="80000"/>
              </a:lnSpc>
              <a:buFont typeface="Wingdings" charset="0"/>
              <a:buNone/>
            </a:pPr>
            <a:r>
              <a:rPr lang="en-US" dirty="0">
                <a:latin typeface="Arial"/>
                <a:ea typeface="ＭＳ Ｐゴシック" charset="0"/>
                <a:cs typeface="Arial"/>
              </a:rPr>
              <a:t>	</a:t>
            </a:r>
            <a:r>
              <a:rPr lang="en-US" dirty="0">
                <a:latin typeface="Arial"/>
                <a:ea typeface="ＭＳ Ｐゴシック" charset="0"/>
                <a:cs typeface="Arial"/>
                <a:hlinkClick r:id="rId5"/>
              </a:rPr>
              <a:t>bgriffiths@</a:t>
            </a:r>
            <a:r>
              <a:rPr lang="en-US" dirty="0" smtClean="0">
                <a:latin typeface="Arial"/>
                <a:ea typeface="ＭＳ Ｐゴシック" charset="0"/>
                <a:cs typeface="Arial"/>
                <a:hlinkClick r:id="rId5"/>
              </a:rPr>
              <a:t>vc.wisc.edu</a:t>
            </a:r>
            <a:endParaRPr lang="en-US" dirty="0" smtClean="0">
              <a:latin typeface="Arial"/>
              <a:ea typeface="ＭＳ Ｐゴシック" charset="0"/>
              <a:cs typeface="Arial"/>
            </a:endParaRPr>
          </a:p>
          <a:p>
            <a:pPr marL="0" indent="0" eaLnBrk="1" hangingPunct="1">
              <a:lnSpc>
                <a:spcPct val="80000"/>
              </a:lnSpc>
              <a:buFont typeface="Wingdings" charset="0"/>
              <a:buNone/>
            </a:pPr>
            <a:endParaRPr lang="en-US" dirty="0">
              <a:latin typeface="Arial Narrow" charset="0"/>
              <a:ea typeface="ＭＳ Ｐゴシック" charset="0"/>
              <a:cs typeface="ＭＳ Ｐゴシック" charset="0"/>
            </a:endParaRPr>
          </a:p>
          <a:p>
            <a:pPr marL="0" indent="0" eaLnBrk="1" hangingPunct="1">
              <a:lnSpc>
                <a:spcPct val="80000"/>
              </a:lnSpc>
              <a:buFont typeface="Wingdings" charset="0"/>
              <a:buNone/>
            </a:pPr>
            <a:endParaRPr lang="en-US" sz="1600" dirty="0">
              <a:latin typeface="Arial Narrow" charset="0"/>
              <a:ea typeface="ＭＳ Ｐゴシック" charset="0"/>
              <a:cs typeface="ＭＳ Ｐゴシック" charset="0"/>
            </a:endParaRPr>
          </a:p>
        </p:txBody>
      </p:sp>
      <p:sp>
        <p:nvSpPr>
          <p:cNvPr id="4" name="Footer Placeholder 3"/>
          <p:cNvSpPr>
            <a:spLocks noGrp="1"/>
          </p:cNvSpPr>
          <p:nvPr>
            <p:ph type="ftr" sz="quarter" idx="15"/>
          </p:nvPr>
        </p:nvSpPr>
        <p:spPr/>
        <p:txBody>
          <a:bodyPr/>
          <a:lstStyle/>
          <a:p>
            <a:r>
              <a:rPr lang="en-US" smtClean="0"/>
              <a:t>Rev. A, 10/28/15</a:t>
            </a:r>
            <a:endParaRPr lang="en-US"/>
          </a:p>
        </p:txBody>
      </p:sp>
      <p:sp>
        <p:nvSpPr>
          <p:cNvPr id="5" name="Slide Number Placeholder 4"/>
          <p:cNvSpPr>
            <a:spLocks noGrp="1"/>
          </p:cNvSpPr>
          <p:nvPr>
            <p:ph type="sldNum" sz="quarter" idx="16"/>
          </p:nvPr>
        </p:nvSpPr>
        <p:spPr/>
        <p:txBody>
          <a:bodyPr/>
          <a:lstStyle/>
          <a:p>
            <a:fld id="{D4C18ED6-D130-6A44-99CD-B30FD68C4D80}" type="slidenum">
              <a:rPr lang="en-US" smtClean="0"/>
              <a:pPr/>
              <a:t>14</a:t>
            </a:fld>
            <a:endParaRPr lang="en-US"/>
          </a:p>
        </p:txBody>
      </p:sp>
    </p:spTree>
  </p:cSld>
  <p:clrMapOvr>
    <a:masterClrMapping/>
  </p:clrMapOvr>
  <p:transition xmlns:p14="http://schemas.microsoft.com/office/powerpoint/2010/main" spd="slow">
    <p:cut thruBlk="1"/>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cap="none">
                <a:latin typeface="Arial Narrow" charset="0"/>
                <a:ea typeface="ＭＳ Ｐゴシック" charset="0"/>
                <a:cs typeface="ＭＳ Ｐゴシック" charset="0"/>
              </a:rPr>
              <a:t>WHAT ARE EXPORT CONTROLS?</a:t>
            </a:r>
          </a:p>
        </p:txBody>
      </p:sp>
      <p:sp>
        <p:nvSpPr>
          <p:cNvPr id="92163" name="Rectangle 3"/>
          <p:cNvSpPr>
            <a:spLocks noGrp="1" noChangeArrowheads="1"/>
          </p:cNvSpPr>
          <p:nvPr>
            <p:ph sz="quarter" idx="13"/>
          </p:nvPr>
        </p:nvSpPr>
        <p:spPr/>
        <p:txBody>
          <a:bodyPr>
            <a:normAutofit fontScale="92500"/>
          </a:bodyPr>
          <a:lstStyle/>
          <a:p>
            <a:pPr eaLnBrk="1" hangingPunct="1">
              <a:lnSpc>
                <a:spcPct val="80000"/>
              </a:lnSpc>
            </a:pPr>
            <a:r>
              <a:rPr lang="en-US" sz="2600" dirty="0">
                <a:latin typeface="Arial Narrow" charset="0"/>
                <a:ea typeface="ＭＳ Ｐゴシック" charset="0"/>
                <a:cs typeface="ＭＳ Ｐゴシック" charset="0"/>
              </a:rPr>
              <a:t>Export Controls are a series of U.S. laws and regulations that control the export of information, goods and services from the United States to foreign countries, or to the release of controlled technology to foreign persons within the U.S.  </a:t>
            </a:r>
          </a:p>
          <a:p>
            <a:pPr eaLnBrk="1" hangingPunct="1">
              <a:lnSpc>
                <a:spcPct val="80000"/>
              </a:lnSpc>
            </a:pPr>
            <a:r>
              <a:rPr lang="en-US" sz="2600" dirty="0">
                <a:latin typeface="Arial Narrow" charset="0"/>
                <a:ea typeface="ＭＳ Ｐゴシック" charset="0"/>
                <a:cs typeface="ＭＳ Ｐゴシック" charset="0"/>
              </a:rPr>
              <a:t>These laws can apply to UW research activities, including activities here on campus when foreign persons are involved.  </a:t>
            </a:r>
          </a:p>
          <a:p>
            <a:pPr eaLnBrk="1" hangingPunct="1">
              <a:lnSpc>
                <a:spcPct val="80000"/>
              </a:lnSpc>
            </a:pPr>
            <a:r>
              <a:rPr lang="en-US" sz="2600" dirty="0">
                <a:latin typeface="Arial Narrow" charset="0"/>
                <a:ea typeface="ＭＳ Ｐゴシック" charset="0"/>
                <a:cs typeface="ＭＳ Ｐゴシック" charset="0"/>
              </a:rPr>
              <a:t>Other related laws control financial interactions with foreign governments and persons.  </a:t>
            </a:r>
          </a:p>
          <a:p>
            <a:pPr eaLnBrk="1" hangingPunct="1">
              <a:lnSpc>
                <a:spcPct val="80000"/>
              </a:lnSpc>
            </a:pPr>
            <a:r>
              <a:rPr lang="en-US" sz="2600" dirty="0">
                <a:latin typeface="Arial Narrow" charset="0"/>
                <a:ea typeface="ＭＳ Ｐゴシック" charset="0"/>
                <a:cs typeface="ＭＳ Ｐゴシック" charset="0"/>
              </a:rPr>
              <a:t>Violation of these laws and regulations can result in severe civil and criminal penalties to </a:t>
            </a:r>
            <a:r>
              <a:rPr lang="en-US" sz="2600" i="1" u="sng" dirty="0">
                <a:latin typeface="Arial Narrow" charset="0"/>
                <a:ea typeface="ＭＳ Ｐゴシック" charset="0"/>
                <a:cs typeface="ＭＳ Ｐゴシック" charset="0"/>
              </a:rPr>
              <a:t>individuals</a:t>
            </a:r>
            <a:r>
              <a:rPr lang="en-US" sz="2600" dirty="0">
                <a:latin typeface="Arial Narrow" charset="0"/>
                <a:ea typeface="ＭＳ Ｐゴシック" charset="0"/>
                <a:cs typeface="ＭＳ Ｐゴシック" charset="0"/>
              </a:rPr>
              <a:t> and/or to the institution.</a:t>
            </a:r>
          </a:p>
        </p:txBody>
      </p:sp>
      <p:sp>
        <p:nvSpPr>
          <p:cNvPr id="2" name="Footer Placeholder 1"/>
          <p:cNvSpPr>
            <a:spLocks noGrp="1"/>
          </p:cNvSpPr>
          <p:nvPr>
            <p:ph type="ftr" sz="quarter" idx="15"/>
          </p:nvPr>
        </p:nvSpPr>
        <p:spPr/>
        <p:txBody>
          <a:bodyPr/>
          <a:lstStyle/>
          <a:p>
            <a:r>
              <a:rPr lang="en-US" smtClean="0"/>
              <a:t>Rev. A, 10/28/15</a:t>
            </a:r>
            <a:endParaRPr lang="en-US"/>
          </a:p>
        </p:txBody>
      </p:sp>
      <p:sp>
        <p:nvSpPr>
          <p:cNvPr id="3" name="Slide Number Placeholder 2"/>
          <p:cNvSpPr>
            <a:spLocks noGrp="1"/>
          </p:cNvSpPr>
          <p:nvPr>
            <p:ph type="sldNum" sz="quarter" idx="16"/>
          </p:nvPr>
        </p:nvSpPr>
        <p:spPr/>
        <p:txBody>
          <a:bodyPr/>
          <a:lstStyle/>
          <a:p>
            <a:fld id="{D4C18ED6-D130-6A44-99CD-B30FD68C4D80}" type="slidenum">
              <a:rPr lang="en-US" smtClean="0"/>
              <a:pPr/>
              <a:t>2</a:t>
            </a:fld>
            <a:endParaRPr lang="en-US"/>
          </a:p>
        </p:txBody>
      </p:sp>
    </p:spTree>
  </p:cSld>
  <p:clrMapOvr>
    <a:masterClrMapping/>
  </p:clrMapOvr>
  <p:transition xmlns:p14="http://schemas.microsoft.com/office/powerpoint/2010/main" spd="slow">
    <p:cut thruBlk="1"/>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normAutofit fontScale="90000"/>
          </a:bodyPr>
          <a:lstStyle/>
          <a:p>
            <a:pPr eaLnBrk="1" hangingPunct="1"/>
            <a:r>
              <a:rPr lang="en-US" sz="3600" cap="none">
                <a:latin typeface="Arial Narrow" charset="0"/>
                <a:ea typeface="ＭＳ Ｐゴシック" charset="0"/>
                <a:cs typeface="ＭＳ Ｐゴシック" charset="0"/>
              </a:rPr>
              <a:t>WHEN MIGHT EXPORT CONTROLS </a:t>
            </a:r>
            <a:br>
              <a:rPr lang="en-US" sz="3600" cap="none">
                <a:latin typeface="Arial Narrow" charset="0"/>
                <a:ea typeface="ＭＳ Ｐゴシック" charset="0"/>
                <a:cs typeface="ＭＳ Ｐゴシック" charset="0"/>
              </a:rPr>
            </a:br>
            <a:r>
              <a:rPr lang="en-US" sz="3600" cap="none">
                <a:latin typeface="Arial Narrow" charset="0"/>
                <a:ea typeface="ＭＳ Ｐゴシック" charset="0"/>
                <a:cs typeface="ＭＳ Ｐゴシック" charset="0"/>
              </a:rPr>
              <a:t>APPLY AT THE UW?</a:t>
            </a:r>
          </a:p>
        </p:txBody>
      </p:sp>
      <p:sp>
        <p:nvSpPr>
          <p:cNvPr id="91139" name="Rectangle 3"/>
          <p:cNvSpPr>
            <a:spLocks noGrp="1" noChangeArrowheads="1"/>
          </p:cNvSpPr>
          <p:nvPr>
            <p:ph sz="quarter" idx="13"/>
          </p:nvPr>
        </p:nvSpPr>
        <p:spPr/>
        <p:txBody>
          <a:bodyPr>
            <a:noAutofit/>
          </a:bodyPr>
          <a:lstStyle/>
          <a:p>
            <a:pPr eaLnBrk="1" hangingPunct="1">
              <a:buFont typeface="Wingdings" charset="0"/>
              <a:buNone/>
            </a:pPr>
            <a:r>
              <a:rPr lang="en-US" sz="2800" dirty="0">
                <a:latin typeface="Arial Narrow" charset="0"/>
                <a:ea typeface="ＭＳ Ｐゴシック" charset="0"/>
                <a:cs typeface="ＭＳ Ｐゴシック" charset="0"/>
              </a:rPr>
              <a:t>Typical scenarios at the UW that can involve export controls include: </a:t>
            </a:r>
          </a:p>
          <a:p>
            <a:pPr eaLnBrk="1" hangingPunct="1"/>
            <a:r>
              <a:rPr lang="en-US" sz="2400" dirty="0">
                <a:latin typeface="Arial Narrow" charset="0"/>
                <a:ea typeface="ＭＳ Ｐゴシック" charset="0"/>
                <a:cs typeface="ＭＳ Ｐゴシック" charset="0"/>
              </a:rPr>
              <a:t>Research with pathogenic/toxic materials</a:t>
            </a:r>
          </a:p>
          <a:p>
            <a:pPr eaLnBrk="1" hangingPunct="1"/>
            <a:r>
              <a:rPr lang="en-US" sz="2400" dirty="0">
                <a:latin typeface="Arial Narrow" charset="0"/>
                <a:ea typeface="ＭＳ Ｐゴシック" charset="0"/>
                <a:cs typeface="ＭＳ Ｐゴシック" charset="0"/>
              </a:rPr>
              <a:t>Satellite and space-related research</a:t>
            </a:r>
          </a:p>
          <a:p>
            <a:pPr eaLnBrk="1" hangingPunct="1"/>
            <a:r>
              <a:rPr lang="en-US" sz="2400" dirty="0">
                <a:latin typeface="Arial Narrow" charset="0"/>
                <a:ea typeface="ＭＳ Ｐゴシック" charset="0"/>
                <a:cs typeface="ＭＳ Ｐゴシック" charset="0"/>
              </a:rPr>
              <a:t>Shipment of samples and equipment for overseas projects</a:t>
            </a:r>
          </a:p>
          <a:p>
            <a:pPr eaLnBrk="1" hangingPunct="1"/>
            <a:r>
              <a:rPr lang="en-US" sz="2400" dirty="0">
                <a:latin typeface="Arial Narrow" charset="0"/>
                <a:ea typeface="ＭＳ Ｐゴシック" charset="0"/>
                <a:cs typeface="ＭＳ Ｐゴシック" charset="0"/>
              </a:rPr>
              <a:t>Proprietary industry-sponsored research</a:t>
            </a:r>
          </a:p>
          <a:p>
            <a:pPr eaLnBrk="1" hangingPunct="1"/>
            <a:r>
              <a:rPr lang="en-US" sz="2400" dirty="0">
                <a:latin typeface="Arial Narrow" charset="0"/>
                <a:ea typeface="ＭＳ Ｐゴシック" charset="0"/>
                <a:cs typeface="ＭＳ Ｐゴシック" charset="0"/>
              </a:rPr>
              <a:t>Foreign travel</a:t>
            </a:r>
          </a:p>
          <a:p>
            <a:pPr eaLnBrk="1" hangingPunct="1">
              <a:buFont typeface="Arial" charset="0"/>
              <a:buNone/>
            </a:pPr>
            <a:r>
              <a:rPr lang="en-US" sz="2400" dirty="0">
                <a:latin typeface="Arial Narrow" charset="0"/>
                <a:ea typeface="ＭＳ Ｐゴシック" charset="0"/>
                <a:cs typeface="ＭＳ Ｐゴシック" charset="0"/>
              </a:rPr>
              <a:t>ALSO – employment-based visa applications </a:t>
            </a:r>
            <a:r>
              <a:rPr lang="en-US" sz="2400" dirty="0" smtClean="0">
                <a:latin typeface="Arial Narrow" charset="0"/>
                <a:ea typeface="ＭＳ Ｐゴシック" charset="0"/>
                <a:cs typeface="ＭＳ Ｐゴシック" charset="0"/>
              </a:rPr>
              <a:t>require </a:t>
            </a:r>
            <a:r>
              <a:rPr lang="en-US" sz="2400" dirty="0">
                <a:latin typeface="Arial Narrow" charset="0"/>
                <a:ea typeface="ＭＳ Ｐゴシック" charset="0"/>
                <a:cs typeface="ＭＳ Ｐゴシック" charset="0"/>
              </a:rPr>
              <a:t>export control certification based on assessment of visa holder</a:t>
            </a:r>
            <a:r>
              <a:rPr lang="ja-JP" altLang="en-US" sz="2400" dirty="0">
                <a:latin typeface="Arial Narrow" charset="0"/>
                <a:ea typeface="ＭＳ Ｐゴシック" charset="0"/>
                <a:cs typeface="ＭＳ Ｐゴシック" charset="0"/>
              </a:rPr>
              <a:t>’</a:t>
            </a:r>
            <a:r>
              <a:rPr lang="en-US" sz="2400" dirty="0">
                <a:latin typeface="Arial Narrow" charset="0"/>
                <a:ea typeface="ＭＳ Ｐゴシック" charset="0"/>
                <a:cs typeface="ＭＳ Ｐゴシック" charset="0"/>
              </a:rPr>
              <a:t>s activities.</a:t>
            </a:r>
          </a:p>
        </p:txBody>
      </p:sp>
      <p:sp>
        <p:nvSpPr>
          <p:cNvPr id="2" name="Footer Placeholder 1"/>
          <p:cNvSpPr>
            <a:spLocks noGrp="1"/>
          </p:cNvSpPr>
          <p:nvPr>
            <p:ph type="ftr" sz="quarter" idx="15"/>
          </p:nvPr>
        </p:nvSpPr>
        <p:spPr/>
        <p:txBody>
          <a:bodyPr/>
          <a:lstStyle/>
          <a:p>
            <a:r>
              <a:rPr lang="en-US" smtClean="0"/>
              <a:t>Rev. A, 10/28/15</a:t>
            </a:r>
            <a:endParaRPr lang="en-US"/>
          </a:p>
        </p:txBody>
      </p:sp>
      <p:sp>
        <p:nvSpPr>
          <p:cNvPr id="3" name="Slide Number Placeholder 2"/>
          <p:cNvSpPr>
            <a:spLocks noGrp="1"/>
          </p:cNvSpPr>
          <p:nvPr>
            <p:ph type="sldNum" sz="quarter" idx="16"/>
          </p:nvPr>
        </p:nvSpPr>
        <p:spPr/>
        <p:txBody>
          <a:bodyPr/>
          <a:lstStyle/>
          <a:p>
            <a:fld id="{D4C18ED6-D130-6A44-99CD-B30FD68C4D80}" type="slidenum">
              <a:rPr lang="en-US" smtClean="0"/>
              <a:pPr/>
              <a:t>3</a:t>
            </a:fld>
            <a:endParaRPr lang="en-US"/>
          </a:p>
        </p:txBody>
      </p:sp>
    </p:spTree>
  </p:cSld>
  <p:clrMapOvr>
    <a:masterClrMapping/>
  </p:clrMapOvr>
  <p:transition xmlns:p14="http://schemas.microsoft.com/office/powerpoint/2010/main" spd="slow">
    <p:cut thruBlk="1"/>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0"/>
            <a:ext cx="7924800" cy="1143000"/>
          </a:xfrm>
        </p:spPr>
        <p:txBody>
          <a:bodyPr/>
          <a:lstStyle/>
          <a:p>
            <a:pPr eaLnBrk="1" hangingPunct="1"/>
            <a:r>
              <a:rPr lang="en-US" cap="none" dirty="0">
                <a:latin typeface="Arial Narrow" charset="0"/>
                <a:ea typeface="ＭＳ Ｐゴシック" charset="0"/>
                <a:cs typeface="ＭＳ Ｐゴシック" charset="0"/>
              </a:rPr>
              <a:t>PRIMARY EXPORT CONTROL LAWS</a:t>
            </a:r>
          </a:p>
        </p:txBody>
      </p:sp>
      <p:sp>
        <p:nvSpPr>
          <p:cNvPr id="22531" name="Rectangle 3"/>
          <p:cNvSpPr>
            <a:spLocks noGrp="1" noChangeArrowheads="1"/>
          </p:cNvSpPr>
          <p:nvPr>
            <p:ph sz="quarter" idx="13"/>
          </p:nvPr>
        </p:nvSpPr>
        <p:spPr>
          <a:xfrm>
            <a:off x="609600" y="4495800"/>
            <a:ext cx="7924800" cy="1524000"/>
          </a:xfrm>
        </p:spPr>
        <p:txBody>
          <a:bodyPr/>
          <a:lstStyle/>
          <a:p>
            <a:pPr eaLnBrk="1" hangingPunct="1"/>
            <a:r>
              <a:rPr lang="en-US" sz="2800" dirty="0" smtClean="0">
                <a:latin typeface="Arial Narrow" charset="0"/>
                <a:ea typeface="ＭＳ Ｐゴシック" charset="0"/>
                <a:cs typeface="ＭＳ Ｐゴシック" charset="0"/>
              </a:rPr>
              <a:t>ITAR </a:t>
            </a:r>
            <a:r>
              <a:rPr lang="en-US" sz="2800" dirty="0">
                <a:latin typeface="Arial Narrow" charset="0"/>
                <a:ea typeface="ＭＳ Ｐゴシック" charset="0"/>
                <a:cs typeface="ＭＳ Ｐゴシック" charset="0"/>
              </a:rPr>
              <a:t>primarily serves national security goals; EAR serves national security, foreign policy and economic and technological competitiveness goals.</a:t>
            </a:r>
          </a:p>
          <a:p>
            <a:pPr eaLnBrk="1" hangingPunct="1">
              <a:buFont typeface="Wingdings" charset="0"/>
              <a:buNone/>
            </a:pPr>
            <a:endParaRPr lang="en-US" sz="2800" dirty="0">
              <a:latin typeface="Arial Narrow" charset="0"/>
              <a:ea typeface="ＭＳ Ｐゴシック" charset="0"/>
              <a:cs typeface="ＭＳ Ｐゴシック" charset="0"/>
            </a:endParaRPr>
          </a:p>
        </p:txBody>
      </p:sp>
      <p:sp>
        <p:nvSpPr>
          <p:cNvPr id="2" name="Footer Placeholder 1"/>
          <p:cNvSpPr>
            <a:spLocks noGrp="1"/>
          </p:cNvSpPr>
          <p:nvPr>
            <p:ph type="ftr" sz="quarter" idx="15"/>
          </p:nvPr>
        </p:nvSpPr>
        <p:spPr/>
        <p:txBody>
          <a:bodyPr/>
          <a:lstStyle/>
          <a:p>
            <a:r>
              <a:rPr lang="en-US" smtClean="0"/>
              <a:t>Rev. A, 10/28/15</a:t>
            </a:r>
            <a:endParaRPr lang="en-US"/>
          </a:p>
        </p:txBody>
      </p:sp>
      <p:sp>
        <p:nvSpPr>
          <p:cNvPr id="3" name="Slide Number Placeholder 2"/>
          <p:cNvSpPr>
            <a:spLocks noGrp="1"/>
          </p:cNvSpPr>
          <p:nvPr>
            <p:ph type="sldNum" sz="quarter" idx="16"/>
          </p:nvPr>
        </p:nvSpPr>
        <p:spPr/>
        <p:txBody>
          <a:bodyPr/>
          <a:lstStyle/>
          <a:p>
            <a:fld id="{D4C18ED6-D130-6A44-99CD-B30FD68C4D80}" type="slidenum">
              <a:rPr lang="en-US" smtClean="0"/>
              <a:pPr/>
              <a:t>4</a:t>
            </a:fld>
            <a:endParaRPr lang="en-US"/>
          </a:p>
        </p:txBody>
      </p:sp>
      <p:pic>
        <p:nvPicPr>
          <p:cNvPr id="5" name="Picture 4"/>
          <p:cNvPicPr>
            <a:picLocks noChangeAspect="1"/>
          </p:cNvPicPr>
          <p:nvPr/>
        </p:nvPicPr>
        <p:blipFill>
          <a:blip r:embed="rId3"/>
          <a:stretch>
            <a:fillRect/>
          </a:stretch>
        </p:blipFill>
        <p:spPr>
          <a:xfrm>
            <a:off x="685800" y="1192502"/>
            <a:ext cx="7848600" cy="3150898"/>
          </a:xfrm>
          <a:prstGeom prst="rect">
            <a:avLst/>
          </a:prstGeom>
        </p:spPr>
      </p:pic>
    </p:spTree>
  </p:cSld>
  <p:clrMapOvr>
    <a:masterClrMapping/>
  </p:clrMapOvr>
  <p:transition xmlns:p14="http://schemas.microsoft.com/office/powerpoint/2010/main" spd="slow">
    <p:cut thruBlk="1"/>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cap="none">
                <a:latin typeface="Arial Narrow" charset="0"/>
                <a:ea typeface="ＭＳ Ｐゴシック" charset="0"/>
                <a:cs typeface="ＭＳ Ｐゴシック" charset="0"/>
              </a:rPr>
              <a:t>EXCEPTION FOR FUNDAMENTAL RESEARCH</a:t>
            </a:r>
          </a:p>
        </p:txBody>
      </p:sp>
      <p:sp>
        <p:nvSpPr>
          <p:cNvPr id="27651" name="Rectangle 3"/>
          <p:cNvSpPr>
            <a:spLocks noGrp="1" noChangeArrowheads="1"/>
          </p:cNvSpPr>
          <p:nvPr>
            <p:ph sz="quarter" idx="13"/>
          </p:nvPr>
        </p:nvSpPr>
        <p:spPr/>
        <p:txBody>
          <a:bodyPr>
            <a:normAutofit lnSpcReduction="10000"/>
          </a:bodyPr>
          <a:lstStyle/>
          <a:p>
            <a:pPr eaLnBrk="1" hangingPunct="1">
              <a:lnSpc>
                <a:spcPct val="80000"/>
              </a:lnSpc>
            </a:pPr>
            <a:r>
              <a:rPr lang="en-US" sz="2200">
                <a:latin typeface="Arial Narrow" charset="0"/>
                <a:ea typeface="ＭＳ Ｐゴシック" charset="0"/>
                <a:cs typeface="ＭＳ Ｐゴシック" charset="0"/>
              </a:rPr>
              <a:t>Export controls do not apply to information arising from </a:t>
            </a:r>
            <a:r>
              <a:rPr lang="ja-JP" altLang="en-US" sz="2200">
                <a:latin typeface="Arial Narrow" charset="0"/>
                <a:ea typeface="ＭＳ Ｐゴシック" charset="0"/>
                <a:cs typeface="ＭＳ Ｐゴシック" charset="0"/>
              </a:rPr>
              <a:t>“</a:t>
            </a:r>
            <a:r>
              <a:rPr lang="en-US" sz="2200">
                <a:latin typeface="Arial Narrow" charset="0"/>
                <a:ea typeface="ＭＳ Ｐゴシック" charset="0"/>
                <a:cs typeface="ＭＳ Ｐゴシック" charset="0"/>
              </a:rPr>
              <a:t>fundamental research.</a:t>
            </a:r>
            <a:r>
              <a:rPr lang="ja-JP" altLang="en-US" sz="2200">
                <a:latin typeface="Arial Narrow" charset="0"/>
                <a:ea typeface="ＭＳ Ｐゴシック" charset="0"/>
                <a:cs typeface="ＭＳ Ｐゴシック" charset="0"/>
              </a:rPr>
              <a:t>”</a:t>
            </a:r>
            <a:endParaRPr lang="en-US" sz="2200">
              <a:latin typeface="Arial Narrow" charset="0"/>
              <a:ea typeface="ＭＳ Ｐゴシック" charset="0"/>
              <a:cs typeface="ＭＳ Ｐゴシック" charset="0"/>
            </a:endParaRPr>
          </a:p>
          <a:p>
            <a:pPr eaLnBrk="1" hangingPunct="1">
              <a:lnSpc>
                <a:spcPct val="80000"/>
              </a:lnSpc>
            </a:pPr>
            <a:r>
              <a:rPr lang="ja-JP" altLang="en-US" sz="2200">
                <a:latin typeface="Arial Narrow" charset="0"/>
                <a:ea typeface="ＭＳ Ｐゴシック" charset="0"/>
                <a:cs typeface="ＭＳ Ｐゴシック" charset="0"/>
              </a:rPr>
              <a:t>“</a:t>
            </a:r>
            <a:r>
              <a:rPr lang="en-US" sz="2200">
                <a:latin typeface="Arial Narrow" charset="0"/>
                <a:ea typeface="ＭＳ Ｐゴシック" charset="0"/>
                <a:cs typeface="ＭＳ Ｐゴシック" charset="0"/>
              </a:rPr>
              <a:t>Fundamental research</a:t>
            </a:r>
            <a:r>
              <a:rPr lang="ja-JP" altLang="en-US" sz="2200">
                <a:latin typeface="Arial Narrow" charset="0"/>
                <a:ea typeface="ＭＳ Ｐゴシック" charset="0"/>
                <a:cs typeface="ＭＳ Ｐゴシック" charset="0"/>
              </a:rPr>
              <a:t>”</a:t>
            </a:r>
            <a:r>
              <a:rPr lang="en-US" sz="2200">
                <a:latin typeface="Arial Narrow" charset="0"/>
                <a:ea typeface="ＭＳ Ｐゴシック" charset="0"/>
                <a:cs typeface="ＭＳ Ｐゴシック" charset="0"/>
              </a:rPr>
              <a:t> means basic and applied research in science and engineering, where the resulting information is ordinarily published and shared broadly with the scientific community.  </a:t>
            </a:r>
          </a:p>
          <a:p>
            <a:pPr eaLnBrk="1" hangingPunct="1">
              <a:lnSpc>
                <a:spcPct val="80000"/>
              </a:lnSpc>
            </a:pPr>
            <a:r>
              <a:rPr lang="ja-JP" altLang="en-US" sz="2200">
                <a:latin typeface="Arial Narrow" charset="0"/>
                <a:ea typeface="ＭＳ Ｐゴシック" charset="0"/>
                <a:cs typeface="ＭＳ Ｐゴシック" charset="0"/>
              </a:rPr>
              <a:t>“</a:t>
            </a:r>
            <a:r>
              <a:rPr lang="en-US" sz="2200">
                <a:latin typeface="Arial Narrow" charset="0"/>
                <a:ea typeface="ＭＳ Ｐゴシック" charset="0"/>
                <a:cs typeface="ＭＳ Ｐゴシック" charset="0"/>
              </a:rPr>
              <a:t>Fundamental research</a:t>
            </a:r>
            <a:r>
              <a:rPr lang="ja-JP" altLang="en-US" sz="2200">
                <a:latin typeface="Arial Narrow" charset="0"/>
                <a:ea typeface="ＭＳ Ｐゴシック" charset="0"/>
                <a:cs typeface="ＭＳ Ｐゴシック" charset="0"/>
              </a:rPr>
              <a:t>”</a:t>
            </a:r>
            <a:r>
              <a:rPr lang="en-US" sz="2200">
                <a:latin typeface="Arial Narrow" charset="0"/>
                <a:ea typeface="ＭＳ Ｐゴシック" charset="0"/>
                <a:cs typeface="ＭＳ Ｐゴシック" charset="0"/>
              </a:rPr>
              <a:t> is distinguished from proprietary research and from industrial product development, the results of which ordinarily are restricted for proprietary reasons or specific national security reasons.</a:t>
            </a:r>
          </a:p>
          <a:p>
            <a:pPr eaLnBrk="1" hangingPunct="1">
              <a:lnSpc>
                <a:spcPct val="80000"/>
              </a:lnSpc>
            </a:pPr>
            <a:r>
              <a:rPr lang="en-US" sz="2200">
                <a:latin typeface="Arial Narrow" charset="0"/>
                <a:ea typeface="ＭＳ Ｐゴシック" charset="0"/>
                <a:cs typeface="ＭＳ Ｐゴシック" charset="0"/>
              </a:rPr>
              <a:t>UW policies on publication and ownership of data keep most research at the UW within the fundamental research exception. </a:t>
            </a:r>
          </a:p>
          <a:p>
            <a:pPr eaLnBrk="1" hangingPunct="1">
              <a:lnSpc>
                <a:spcPct val="80000"/>
              </a:lnSpc>
            </a:pPr>
            <a:r>
              <a:rPr lang="en-US" sz="2200">
                <a:latin typeface="Arial Narrow" charset="0"/>
                <a:ea typeface="ＭＳ Ｐゴシック" charset="0"/>
                <a:cs typeface="ＭＳ Ｐゴシック" charset="0"/>
              </a:rPr>
              <a:t>However, export controls can apply to fundamental research if the UW uses proprietary or sensitive information or technology supplied by third parties in some aspect of the research.</a:t>
            </a:r>
          </a:p>
        </p:txBody>
      </p:sp>
      <p:sp>
        <p:nvSpPr>
          <p:cNvPr id="2" name="Footer Placeholder 1"/>
          <p:cNvSpPr>
            <a:spLocks noGrp="1"/>
          </p:cNvSpPr>
          <p:nvPr>
            <p:ph type="ftr" sz="quarter" idx="15"/>
          </p:nvPr>
        </p:nvSpPr>
        <p:spPr/>
        <p:txBody>
          <a:bodyPr/>
          <a:lstStyle/>
          <a:p>
            <a:r>
              <a:rPr lang="en-US" smtClean="0"/>
              <a:t>Rev. A, 10/28/15</a:t>
            </a:r>
            <a:endParaRPr lang="en-US"/>
          </a:p>
        </p:txBody>
      </p:sp>
      <p:sp>
        <p:nvSpPr>
          <p:cNvPr id="3" name="Slide Number Placeholder 2"/>
          <p:cNvSpPr>
            <a:spLocks noGrp="1"/>
          </p:cNvSpPr>
          <p:nvPr>
            <p:ph type="sldNum" sz="quarter" idx="16"/>
          </p:nvPr>
        </p:nvSpPr>
        <p:spPr/>
        <p:txBody>
          <a:bodyPr/>
          <a:lstStyle/>
          <a:p>
            <a:fld id="{D4C18ED6-D130-6A44-99CD-B30FD68C4D80}" type="slidenum">
              <a:rPr lang="en-US" smtClean="0"/>
              <a:pPr/>
              <a:t>5</a:t>
            </a:fld>
            <a:endParaRPr lang="en-US"/>
          </a:p>
        </p:txBody>
      </p:sp>
    </p:spTree>
  </p:cSld>
  <p:clrMapOvr>
    <a:masterClrMapping/>
  </p:clrMapOvr>
  <p:transition xmlns:p14="http://schemas.microsoft.com/office/powerpoint/2010/main" spd="slow">
    <p:cut thruBlk="1"/>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cap="none" dirty="0">
                <a:latin typeface="Arial Narrow" charset="0"/>
                <a:ea typeface="ＭＳ Ｐゴシック" charset="0"/>
                <a:cs typeface="ＭＳ Ｐゴシック" charset="0"/>
              </a:rPr>
              <a:t>EXPORT LICENSING</a:t>
            </a:r>
          </a:p>
        </p:txBody>
      </p:sp>
      <p:sp>
        <p:nvSpPr>
          <p:cNvPr id="66563" name="Rectangle 3"/>
          <p:cNvSpPr>
            <a:spLocks noGrp="1" noChangeArrowheads="1"/>
          </p:cNvSpPr>
          <p:nvPr>
            <p:ph sz="quarter" idx="13"/>
          </p:nvPr>
        </p:nvSpPr>
        <p:spPr/>
        <p:txBody>
          <a:bodyPr/>
          <a:lstStyle/>
          <a:p>
            <a:pPr eaLnBrk="1" hangingPunct="1"/>
            <a:r>
              <a:rPr lang="en-US" sz="2800" dirty="0">
                <a:latin typeface="Arial Narrow" charset="0"/>
                <a:ea typeface="ＭＳ Ｐゴシック" charset="0"/>
                <a:cs typeface="ＭＳ Ｐゴシック" charset="0"/>
              </a:rPr>
              <a:t>Export licenses for shipment of tangible materials overseas can be obtained relatively easily and quickly</a:t>
            </a:r>
            <a:r>
              <a:rPr lang="en-US" sz="2800" dirty="0" smtClean="0">
                <a:latin typeface="Arial Narrow" charset="0"/>
                <a:ea typeface="ＭＳ Ｐゴシック" charset="0"/>
                <a:cs typeface="ＭＳ Ｐゴシック" charset="0"/>
              </a:rPr>
              <a:t>.</a:t>
            </a:r>
          </a:p>
          <a:p>
            <a:pPr lvl="1" eaLnBrk="1" hangingPunct="1"/>
            <a:r>
              <a:rPr lang="en-US" sz="2400" dirty="0" smtClean="0">
                <a:latin typeface="Arial Narrow" charset="0"/>
                <a:ea typeface="ＭＳ Ｐゴシック" charset="0"/>
                <a:cs typeface="ＭＳ Ｐゴシック" charset="0"/>
              </a:rPr>
              <a:t>Licenses from Commerce and State typically &lt; 2 months</a:t>
            </a:r>
          </a:p>
          <a:p>
            <a:pPr eaLnBrk="1" hangingPunct="1"/>
            <a:r>
              <a:rPr lang="ja-JP" altLang="en-US" sz="2800" dirty="0" smtClean="0">
                <a:latin typeface="Arial Narrow" charset="0"/>
                <a:ea typeface="ＭＳ Ｐゴシック" charset="0"/>
                <a:cs typeface="ＭＳ Ｐゴシック" charset="0"/>
              </a:rPr>
              <a:t>“</a:t>
            </a:r>
            <a:r>
              <a:rPr lang="en-US" sz="2800" dirty="0">
                <a:latin typeface="Arial Narrow" charset="0"/>
                <a:ea typeface="ＭＳ Ｐゴシック" charset="0"/>
                <a:cs typeface="ＭＳ Ｐゴシック" charset="0"/>
              </a:rPr>
              <a:t>Deemed export</a:t>
            </a:r>
            <a:r>
              <a:rPr lang="ja-JP" altLang="en-US" sz="2800" dirty="0">
                <a:latin typeface="Arial Narrow" charset="0"/>
                <a:ea typeface="ＭＳ Ｐゴシック" charset="0"/>
                <a:cs typeface="ＭＳ Ｐゴシック" charset="0"/>
              </a:rPr>
              <a:t>”</a:t>
            </a:r>
            <a:r>
              <a:rPr lang="en-US" sz="2800" dirty="0">
                <a:latin typeface="Arial Narrow" charset="0"/>
                <a:ea typeface="ＭＳ Ｐゴシック" charset="0"/>
                <a:cs typeface="ＭＳ Ｐゴシック" charset="0"/>
              </a:rPr>
              <a:t> licenses covering transmission of controlled information within the U.S. can be obtained, but are more complicated and will entail significant time and effort.</a:t>
            </a:r>
          </a:p>
          <a:p>
            <a:pPr eaLnBrk="1" hangingPunct="1"/>
            <a:r>
              <a:rPr lang="en-US" sz="2800" dirty="0">
                <a:latin typeface="Arial Narrow" charset="0"/>
                <a:ea typeface="ＭＳ Ｐゴシック" charset="0"/>
                <a:cs typeface="ＭＳ Ｐゴシック" charset="0"/>
              </a:rPr>
              <a:t>License exceptions are sometimes available.</a:t>
            </a:r>
          </a:p>
        </p:txBody>
      </p:sp>
      <p:sp>
        <p:nvSpPr>
          <p:cNvPr id="2" name="Footer Placeholder 1"/>
          <p:cNvSpPr>
            <a:spLocks noGrp="1"/>
          </p:cNvSpPr>
          <p:nvPr>
            <p:ph type="ftr" sz="quarter" idx="15"/>
          </p:nvPr>
        </p:nvSpPr>
        <p:spPr/>
        <p:txBody>
          <a:bodyPr/>
          <a:lstStyle/>
          <a:p>
            <a:r>
              <a:rPr lang="en-US" smtClean="0"/>
              <a:t>Rev. A, 10/28/15</a:t>
            </a:r>
            <a:endParaRPr lang="en-US"/>
          </a:p>
        </p:txBody>
      </p:sp>
      <p:sp>
        <p:nvSpPr>
          <p:cNvPr id="3" name="Slide Number Placeholder 2"/>
          <p:cNvSpPr>
            <a:spLocks noGrp="1"/>
          </p:cNvSpPr>
          <p:nvPr>
            <p:ph type="sldNum" sz="quarter" idx="16"/>
          </p:nvPr>
        </p:nvSpPr>
        <p:spPr/>
        <p:txBody>
          <a:bodyPr/>
          <a:lstStyle/>
          <a:p>
            <a:fld id="{D4C18ED6-D130-6A44-99CD-B30FD68C4D80}" type="slidenum">
              <a:rPr lang="en-US" smtClean="0"/>
              <a:pPr/>
              <a:t>6</a:t>
            </a:fld>
            <a:endParaRPr lang="en-US"/>
          </a:p>
        </p:txBody>
      </p:sp>
    </p:spTree>
  </p:cSld>
  <p:clrMapOvr>
    <a:masterClrMapping/>
  </p:clrMapOvr>
  <p:transition xmlns:p14="http://schemas.microsoft.com/office/powerpoint/2010/main" spd="slow">
    <p:cut thruBlk="1"/>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cap="none">
                <a:latin typeface="Arial Narrow" charset="0"/>
                <a:ea typeface="ＭＳ Ｐゴシック" charset="0"/>
                <a:cs typeface="ＭＳ Ｐゴシック" charset="0"/>
              </a:rPr>
              <a:t>OTHER RELATED CONTROLS</a:t>
            </a:r>
          </a:p>
        </p:txBody>
      </p:sp>
      <p:sp>
        <p:nvSpPr>
          <p:cNvPr id="59395" name="Rectangle 3"/>
          <p:cNvSpPr>
            <a:spLocks noGrp="1" noChangeArrowheads="1"/>
          </p:cNvSpPr>
          <p:nvPr>
            <p:ph sz="quarter" idx="13"/>
          </p:nvPr>
        </p:nvSpPr>
        <p:spPr/>
        <p:txBody>
          <a:bodyPr>
            <a:normAutofit/>
          </a:bodyPr>
          <a:lstStyle/>
          <a:p>
            <a:pPr eaLnBrk="1" hangingPunct="1">
              <a:lnSpc>
                <a:spcPct val="80000"/>
              </a:lnSpc>
              <a:buFont typeface="Wingdings" charset="0"/>
              <a:buNone/>
            </a:pPr>
            <a:r>
              <a:rPr lang="en-US" sz="2400" dirty="0">
                <a:latin typeface="Arial Narrow" charset="0"/>
                <a:ea typeface="ＭＳ Ｐゴシック" charset="0"/>
                <a:cs typeface="ＭＳ Ｐゴシック" charset="0"/>
              </a:rPr>
              <a:t>Other related restrictions:</a:t>
            </a:r>
          </a:p>
          <a:p>
            <a:pPr eaLnBrk="1" hangingPunct="1">
              <a:lnSpc>
                <a:spcPct val="80000"/>
              </a:lnSpc>
            </a:pPr>
            <a:r>
              <a:rPr lang="en-US" sz="2400" dirty="0">
                <a:latin typeface="Arial Narrow" charset="0"/>
                <a:ea typeface="ＭＳ Ｐゴシック" charset="0"/>
                <a:cs typeface="ＭＳ Ｐゴシック" charset="0"/>
              </a:rPr>
              <a:t>USDA/CDC Select Agents (also covered by the EAR</a:t>
            </a:r>
            <a:r>
              <a:rPr lang="en-US" sz="2400" dirty="0" smtClean="0">
                <a:latin typeface="Arial Narrow" charset="0"/>
                <a:ea typeface="ＭＳ Ｐゴシック" charset="0"/>
                <a:cs typeface="ＭＳ Ｐゴシック" charset="0"/>
              </a:rPr>
              <a:t>)</a:t>
            </a:r>
          </a:p>
          <a:p>
            <a:pPr eaLnBrk="1" hangingPunct="1">
              <a:lnSpc>
                <a:spcPct val="80000"/>
              </a:lnSpc>
            </a:pPr>
            <a:r>
              <a:rPr lang="en-US" sz="2400" dirty="0" smtClean="0">
                <a:latin typeface="Arial Narrow" charset="0"/>
                <a:ea typeface="ＭＳ Ｐゴシック" charset="0"/>
                <a:cs typeface="ＭＳ Ｐゴシック" charset="0"/>
              </a:rPr>
              <a:t>DURC – Dual Use Research of Concern</a:t>
            </a:r>
            <a:endParaRPr lang="en-US" sz="2400" dirty="0">
              <a:latin typeface="Arial Narrow" charset="0"/>
              <a:ea typeface="ＭＳ Ｐゴシック" charset="0"/>
              <a:cs typeface="ＭＳ Ｐゴシック" charset="0"/>
            </a:endParaRPr>
          </a:p>
          <a:p>
            <a:pPr eaLnBrk="1" hangingPunct="1">
              <a:lnSpc>
                <a:spcPct val="80000"/>
              </a:lnSpc>
            </a:pPr>
            <a:r>
              <a:rPr lang="ja-JP" altLang="en-US" sz="2400" dirty="0">
                <a:latin typeface="Arial Narrow" charset="0"/>
                <a:ea typeface="ＭＳ Ｐゴシック" charset="0"/>
                <a:cs typeface="ＭＳ Ｐゴシック" charset="0"/>
              </a:rPr>
              <a:t>“</a:t>
            </a:r>
            <a:r>
              <a:rPr lang="en-US" sz="2400" dirty="0">
                <a:latin typeface="Arial Narrow" charset="0"/>
                <a:ea typeface="ＭＳ Ｐゴシック" charset="0"/>
                <a:cs typeface="ＭＳ Ｐゴシック" charset="0"/>
              </a:rPr>
              <a:t>Sensitive but unclassified</a:t>
            </a:r>
            <a:r>
              <a:rPr lang="ja-JP" altLang="en-US" sz="2400" dirty="0">
                <a:latin typeface="Arial Narrow" charset="0"/>
                <a:ea typeface="ＭＳ Ｐゴシック" charset="0"/>
                <a:cs typeface="ＭＳ Ｐゴシック" charset="0"/>
              </a:rPr>
              <a:t>”</a:t>
            </a:r>
            <a:r>
              <a:rPr lang="en-US" sz="2400" dirty="0">
                <a:latin typeface="Arial Narrow" charset="0"/>
                <a:ea typeface="ＭＳ Ｐゴシック" charset="0"/>
                <a:cs typeface="ＭＳ Ｐゴシック" charset="0"/>
              </a:rPr>
              <a:t> information</a:t>
            </a:r>
          </a:p>
          <a:p>
            <a:pPr eaLnBrk="1" hangingPunct="1">
              <a:lnSpc>
                <a:spcPct val="80000"/>
              </a:lnSpc>
            </a:pPr>
            <a:r>
              <a:rPr lang="en-US" sz="2400" dirty="0">
                <a:latin typeface="Arial Narrow" charset="0"/>
                <a:ea typeface="ＭＳ Ｐゴシック" charset="0"/>
                <a:cs typeface="ＭＳ Ｐゴシック" charset="0"/>
              </a:rPr>
              <a:t>Homeland Security </a:t>
            </a:r>
            <a:r>
              <a:rPr lang="ja-JP" altLang="en-US" sz="2400" dirty="0">
                <a:latin typeface="Arial Narrow" charset="0"/>
                <a:ea typeface="ＭＳ Ｐゴシック" charset="0"/>
                <a:cs typeface="ＭＳ Ｐゴシック" charset="0"/>
              </a:rPr>
              <a:t>“</a:t>
            </a:r>
            <a:r>
              <a:rPr lang="en-US" sz="2400" dirty="0">
                <a:latin typeface="Arial Narrow" charset="0"/>
                <a:ea typeface="ＭＳ Ｐゴシック" charset="0"/>
                <a:cs typeface="ＭＳ Ｐゴシック" charset="0"/>
              </a:rPr>
              <a:t>Critical Infrastructure Information</a:t>
            </a:r>
            <a:r>
              <a:rPr lang="ja-JP" altLang="en-US" sz="2400" dirty="0">
                <a:latin typeface="Arial Narrow" charset="0"/>
                <a:ea typeface="ＭＳ Ｐゴシック" charset="0"/>
                <a:cs typeface="ＭＳ Ｐゴシック" charset="0"/>
              </a:rPr>
              <a:t>”</a:t>
            </a:r>
            <a:r>
              <a:rPr lang="en-US" sz="2400" dirty="0">
                <a:latin typeface="Arial Narrow" charset="0"/>
                <a:ea typeface="ＭＳ Ｐゴシック" charset="0"/>
                <a:cs typeface="ＭＳ Ｐゴシック" charset="0"/>
              </a:rPr>
              <a:t> Program</a:t>
            </a:r>
          </a:p>
          <a:p>
            <a:pPr eaLnBrk="1" hangingPunct="1">
              <a:lnSpc>
                <a:spcPct val="80000"/>
              </a:lnSpc>
            </a:pPr>
            <a:r>
              <a:rPr lang="en-US" sz="2400" dirty="0">
                <a:latin typeface="Arial Narrow" charset="0"/>
                <a:ea typeface="ＭＳ Ｐゴシック" charset="0"/>
                <a:cs typeface="ＭＳ Ｐゴシック" charset="0"/>
              </a:rPr>
              <a:t>Trade embargoes (particularly </a:t>
            </a:r>
            <a:r>
              <a:rPr lang="en-US" sz="2400" dirty="0" smtClean="0">
                <a:latin typeface="Arial Narrow" charset="0"/>
                <a:ea typeface="ＭＳ Ｐゴシック" charset="0"/>
                <a:cs typeface="ＭＳ Ｐゴシック" charset="0"/>
              </a:rPr>
              <a:t>Iran</a:t>
            </a:r>
            <a:r>
              <a:rPr lang="en-US" sz="2400" dirty="0">
                <a:latin typeface="Arial Narrow" charset="0"/>
                <a:ea typeface="ＭＳ Ｐゴシック" charset="0"/>
                <a:cs typeface="ＭＳ Ｐゴシック" charset="0"/>
              </a:rPr>
              <a:t>, </a:t>
            </a:r>
            <a:r>
              <a:rPr lang="en-US" sz="2400" dirty="0" smtClean="0">
                <a:latin typeface="Arial Narrow" charset="0"/>
                <a:ea typeface="ＭＳ Ｐゴシック" charset="0"/>
                <a:cs typeface="ＭＳ Ｐゴシック" charset="0"/>
              </a:rPr>
              <a:t>North </a:t>
            </a:r>
            <a:r>
              <a:rPr lang="en-US" sz="2400" dirty="0">
                <a:latin typeface="Arial Narrow" charset="0"/>
                <a:ea typeface="ＭＳ Ｐゴシック" charset="0"/>
                <a:cs typeface="ＭＳ Ｐゴシック" charset="0"/>
              </a:rPr>
              <a:t>Korea, </a:t>
            </a:r>
            <a:r>
              <a:rPr lang="en-US" sz="2400" dirty="0" smtClean="0">
                <a:latin typeface="Arial Narrow" charset="0"/>
                <a:ea typeface="ＭＳ Ｐゴシック" charset="0"/>
                <a:cs typeface="ＭＳ Ｐゴシック" charset="0"/>
              </a:rPr>
              <a:t>Sudan, Syria)</a:t>
            </a:r>
            <a:endParaRPr lang="en-US" sz="2400" dirty="0">
              <a:latin typeface="Arial Narrow" charset="0"/>
              <a:ea typeface="ＭＳ Ｐゴシック" charset="0"/>
              <a:cs typeface="ＭＳ Ｐゴシック" charset="0"/>
            </a:endParaRPr>
          </a:p>
          <a:p>
            <a:pPr eaLnBrk="1" hangingPunct="1">
              <a:lnSpc>
                <a:spcPct val="80000"/>
              </a:lnSpc>
            </a:pPr>
            <a:r>
              <a:rPr lang="en-US" sz="2400" dirty="0">
                <a:latin typeface="Arial Narrow" charset="0"/>
                <a:ea typeface="ＭＳ Ｐゴシック" charset="0"/>
                <a:cs typeface="ＭＳ Ｐゴシック" charset="0"/>
              </a:rPr>
              <a:t>Department of Treasury Office of Foreign Asset Controls </a:t>
            </a:r>
            <a:r>
              <a:rPr lang="ja-JP" altLang="en-US" sz="2400" dirty="0">
                <a:latin typeface="Arial Narrow" charset="0"/>
                <a:ea typeface="ＭＳ Ｐゴシック" charset="0"/>
                <a:cs typeface="ＭＳ Ｐゴシック" charset="0"/>
              </a:rPr>
              <a:t>“</a:t>
            </a:r>
            <a:r>
              <a:rPr lang="en-US" sz="2400" dirty="0">
                <a:latin typeface="Arial Narrow" charset="0"/>
                <a:ea typeface="ＭＳ Ｐゴシック" charset="0"/>
                <a:cs typeface="ＭＳ Ｐゴシック" charset="0"/>
              </a:rPr>
              <a:t>specially designated nationals</a:t>
            </a:r>
            <a:r>
              <a:rPr lang="ja-JP" altLang="en-US" sz="2400" dirty="0">
                <a:latin typeface="Arial Narrow" charset="0"/>
                <a:ea typeface="ＭＳ Ｐゴシック" charset="0"/>
                <a:cs typeface="ＭＳ Ｐゴシック" charset="0"/>
              </a:rPr>
              <a:t>”</a:t>
            </a:r>
            <a:r>
              <a:rPr lang="en-US" sz="2400" dirty="0">
                <a:latin typeface="Arial Narrow" charset="0"/>
                <a:ea typeface="ＭＳ Ｐゴシック" charset="0"/>
                <a:cs typeface="ＭＳ Ｐゴシック" charset="0"/>
              </a:rPr>
              <a:t> list and similar lists of individuals and entities with whom financial and export transactions are restricted. </a:t>
            </a:r>
            <a:r>
              <a:rPr lang="en-US" sz="2000" dirty="0">
                <a:latin typeface="Arial Narrow" charset="0"/>
                <a:ea typeface="ＭＳ Ｐゴシック" charset="0"/>
                <a:cs typeface="ＭＳ Ｐゴシック" charset="0"/>
              </a:rPr>
              <a:t>    </a:t>
            </a:r>
          </a:p>
          <a:p>
            <a:pPr eaLnBrk="1" hangingPunct="1">
              <a:lnSpc>
                <a:spcPct val="80000"/>
              </a:lnSpc>
              <a:buFont typeface="Wingdings" charset="0"/>
              <a:buNone/>
            </a:pPr>
            <a:endParaRPr lang="en-US" sz="2000" u="sng" dirty="0">
              <a:latin typeface="Arial Narrow" charset="0"/>
              <a:ea typeface="ＭＳ Ｐゴシック" charset="0"/>
              <a:cs typeface="ＭＳ Ｐゴシック" charset="0"/>
            </a:endParaRPr>
          </a:p>
          <a:p>
            <a:pPr lvl="1" eaLnBrk="1" hangingPunct="1">
              <a:lnSpc>
                <a:spcPct val="80000"/>
              </a:lnSpc>
              <a:buFont typeface="Wingdings" charset="0"/>
              <a:buNone/>
            </a:pPr>
            <a:endParaRPr lang="en-US" sz="1400" dirty="0">
              <a:latin typeface="Arial Narrow" charset="0"/>
              <a:ea typeface="ＭＳ Ｐゴシック" charset="0"/>
            </a:endParaRPr>
          </a:p>
          <a:p>
            <a:pPr eaLnBrk="1" hangingPunct="1">
              <a:lnSpc>
                <a:spcPct val="80000"/>
              </a:lnSpc>
            </a:pPr>
            <a:endParaRPr lang="en-US" sz="1400" dirty="0">
              <a:latin typeface="Arial Narrow" charset="0"/>
              <a:ea typeface="ＭＳ Ｐゴシック" charset="0"/>
              <a:cs typeface="ＭＳ Ｐゴシック" charset="0"/>
            </a:endParaRPr>
          </a:p>
        </p:txBody>
      </p:sp>
      <p:sp>
        <p:nvSpPr>
          <p:cNvPr id="2" name="Footer Placeholder 1"/>
          <p:cNvSpPr>
            <a:spLocks noGrp="1"/>
          </p:cNvSpPr>
          <p:nvPr>
            <p:ph type="ftr" sz="quarter" idx="15"/>
          </p:nvPr>
        </p:nvSpPr>
        <p:spPr/>
        <p:txBody>
          <a:bodyPr/>
          <a:lstStyle/>
          <a:p>
            <a:r>
              <a:rPr lang="en-US" smtClean="0"/>
              <a:t>Rev. A, 10/28/15</a:t>
            </a:r>
            <a:endParaRPr lang="en-US"/>
          </a:p>
        </p:txBody>
      </p:sp>
      <p:sp>
        <p:nvSpPr>
          <p:cNvPr id="3" name="Slide Number Placeholder 2"/>
          <p:cNvSpPr>
            <a:spLocks noGrp="1"/>
          </p:cNvSpPr>
          <p:nvPr>
            <p:ph type="sldNum" sz="quarter" idx="16"/>
          </p:nvPr>
        </p:nvSpPr>
        <p:spPr/>
        <p:txBody>
          <a:bodyPr/>
          <a:lstStyle/>
          <a:p>
            <a:fld id="{D4C18ED6-D130-6A44-99CD-B30FD68C4D80}" type="slidenum">
              <a:rPr lang="en-US" smtClean="0"/>
              <a:pPr/>
              <a:t>7</a:t>
            </a:fld>
            <a:endParaRPr lang="en-US"/>
          </a:p>
        </p:txBody>
      </p:sp>
    </p:spTree>
  </p:cSld>
  <p:clrMapOvr>
    <a:masterClrMapping/>
  </p:clrMapOvr>
  <p:transition xmlns:p14="http://schemas.microsoft.com/office/powerpoint/2010/main" spd="slow">
    <p:cut thruBlk="1"/>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4962"/>
            <a:ext cx="8305800" cy="579438"/>
          </a:xfrm>
        </p:spPr>
        <p:txBody>
          <a:bodyPr>
            <a:normAutofit/>
          </a:bodyPr>
          <a:lstStyle/>
          <a:p>
            <a:pPr eaLnBrk="1" hangingPunct="1"/>
            <a:r>
              <a:rPr lang="en-US" cap="none" dirty="0">
                <a:latin typeface="Arial Narrow" charset="0"/>
                <a:ea typeface="ＭＳ Ｐゴシック" charset="0"/>
                <a:cs typeface="ＭＳ Ｐゴシック" charset="0"/>
              </a:rPr>
              <a:t>UW</a:t>
            </a:r>
            <a:r>
              <a:rPr lang="ja-JP" altLang="en-US" cap="none" dirty="0">
                <a:latin typeface="Arial Narrow" charset="0"/>
                <a:ea typeface="ＭＳ Ｐゴシック" charset="0"/>
                <a:cs typeface="ＭＳ Ｐゴシック" charset="0"/>
              </a:rPr>
              <a:t>’</a:t>
            </a:r>
            <a:r>
              <a:rPr lang="en-US" cap="none" dirty="0">
                <a:latin typeface="Arial Narrow" charset="0"/>
                <a:ea typeface="ＭＳ Ｐゴシック" charset="0"/>
                <a:cs typeface="ＭＳ Ｐゴシック" charset="0"/>
              </a:rPr>
              <a:t>S EXPORT CONTROL COMPLIANCE PROGRAM</a:t>
            </a:r>
          </a:p>
        </p:txBody>
      </p:sp>
      <p:sp>
        <p:nvSpPr>
          <p:cNvPr id="24578" name="Content Placeholder 2"/>
          <p:cNvSpPr>
            <a:spLocks/>
          </p:cNvSpPr>
          <p:nvPr/>
        </p:nvSpPr>
        <p:spPr bwMode="auto">
          <a:xfrm>
            <a:off x="609600" y="1371600"/>
            <a:ext cx="7924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80000"/>
              </a:lnSpc>
              <a:spcBef>
                <a:spcPct val="20000"/>
              </a:spcBef>
              <a:spcAft>
                <a:spcPts val="600"/>
              </a:spcAft>
              <a:buClr>
                <a:schemeClr val="tx2"/>
              </a:buClr>
              <a:buFont typeface="Arial" charset="0"/>
              <a:buChar char="•"/>
            </a:pPr>
            <a:r>
              <a:rPr lang="en-US" dirty="0">
                <a:latin typeface="Arial Narrow" charset="0"/>
              </a:rPr>
              <a:t>Master campus export control compliance plan established</a:t>
            </a:r>
          </a:p>
          <a:p>
            <a:pPr marL="342900" indent="-342900">
              <a:lnSpc>
                <a:spcPct val="80000"/>
              </a:lnSpc>
              <a:spcBef>
                <a:spcPct val="20000"/>
              </a:spcBef>
              <a:spcAft>
                <a:spcPts val="600"/>
              </a:spcAft>
              <a:buClr>
                <a:schemeClr val="tx2"/>
              </a:buClr>
              <a:buFont typeface="Arial" charset="0"/>
              <a:buNone/>
            </a:pPr>
            <a:r>
              <a:rPr lang="en-US" sz="1800" dirty="0">
                <a:latin typeface="Arial Narrow" charset="0"/>
              </a:rPr>
              <a:t>		</a:t>
            </a:r>
            <a:r>
              <a:rPr lang="en-US" sz="1800" dirty="0">
                <a:solidFill>
                  <a:schemeClr val="tx2">
                    <a:lumMod val="20000"/>
                    <a:lumOff val="80000"/>
                  </a:schemeClr>
                </a:solidFill>
                <a:latin typeface="Arial Narrow" charset="0"/>
                <a:hlinkClick r:id="rId3"/>
              </a:rPr>
              <a:t>https://kb.wisc.edu/gsadminkb/page.php?id=35039</a:t>
            </a:r>
            <a:endParaRPr lang="en-US" sz="1800" dirty="0">
              <a:solidFill>
                <a:schemeClr val="tx2">
                  <a:lumMod val="20000"/>
                  <a:lumOff val="80000"/>
                </a:schemeClr>
              </a:solidFill>
              <a:latin typeface="Arial Narrow" charset="0"/>
            </a:endParaRPr>
          </a:p>
          <a:p>
            <a:pPr marL="342900" indent="-342900">
              <a:lnSpc>
                <a:spcPct val="80000"/>
              </a:lnSpc>
              <a:spcBef>
                <a:spcPct val="20000"/>
              </a:spcBef>
              <a:spcAft>
                <a:spcPts val="600"/>
              </a:spcAft>
              <a:buClr>
                <a:schemeClr val="tx2"/>
              </a:buClr>
              <a:buFont typeface="Arial" charset="0"/>
              <a:buChar char="•"/>
            </a:pPr>
            <a:r>
              <a:rPr lang="en-US" dirty="0">
                <a:latin typeface="Arial Narrow" charset="0"/>
              </a:rPr>
              <a:t>Campus plan follows a Dept. of Commerce template for compliance programs</a:t>
            </a:r>
            <a:endParaRPr lang="en-US" sz="2000" dirty="0">
              <a:latin typeface="Arial Narrow" charset="0"/>
            </a:endParaRPr>
          </a:p>
          <a:p>
            <a:pPr marL="342900" indent="-342900">
              <a:lnSpc>
                <a:spcPct val="80000"/>
              </a:lnSpc>
              <a:spcBef>
                <a:spcPct val="20000"/>
              </a:spcBef>
              <a:spcAft>
                <a:spcPts val="600"/>
              </a:spcAft>
              <a:buClr>
                <a:schemeClr val="tx2"/>
              </a:buClr>
              <a:buFont typeface="Arial" charset="0"/>
              <a:buChar char="•"/>
            </a:pPr>
            <a:endParaRPr lang="en-US" dirty="0" smtClean="0">
              <a:latin typeface="Arial Narrow" charset="0"/>
            </a:endParaRPr>
          </a:p>
          <a:p>
            <a:pPr marL="342900" indent="-342900">
              <a:lnSpc>
                <a:spcPct val="80000"/>
              </a:lnSpc>
              <a:spcBef>
                <a:spcPct val="20000"/>
              </a:spcBef>
              <a:spcAft>
                <a:spcPts val="600"/>
              </a:spcAft>
              <a:buClr>
                <a:schemeClr val="tx2"/>
              </a:buClr>
              <a:buFont typeface="Arial" charset="0"/>
              <a:buChar char="•"/>
            </a:pPr>
            <a:r>
              <a:rPr lang="en-US" dirty="0" smtClean="0">
                <a:latin typeface="Arial Narrow" charset="0"/>
              </a:rPr>
              <a:t>Website</a:t>
            </a:r>
            <a:r>
              <a:rPr lang="en-US" dirty="0">
                <a:latin typeface="Arial Narrow" charset="0"/>
              </a:rPr>
              <a:t>:  </a:t>
            </a:r>
            <a:r>
              <a:rPr lang="en-US" dirty="0">
                <a:solidFill>
                  <a:srgbClr val="3366FF"/>
                </a:solidFill>
                <a:latin typeface="Arial Narrow" charset="0"/>
                <a:hlinkClick r:id="rId4"/>
              </a:rPr>
              <a:t>http://research.wisc.edu/respolcomp/exportcontrol/</a:t>
            </a:r>
            <a:endParaRPr lang="en-US" dirty="0">
              <a:solidFill>
                <a:srgbClr val="3366FF"/>
              </a:solidFill>
              <a:latin typeface="Arial Narrow" charset="0"/>
            </a:endParaRPr>
          </a:p>
          <a:p>
            <a:pPr marL="342900" indent="-342900">
              <a:lnSpc>
                <a:spcPct val="80000"/>
              </a:lnSpc>
              <a:spcBef>
                <a:spcPct val="20000"/>
              </a:spcBef>
              <a:spcAft>
                <a:spcPts val="600"/>
              </a:spcAft>
              <a:buClr>
                <a:schemeClr val="tx2"/>
              </a:buClr>
              <a:buFont typeface="Arial" charset="0"/>
              <a:buChar char="•"/>
            </a:pPr>
            <a:endParaRPr lang="en-US" dirty="0" smtClean="0">
              <a:latin typeface="Arial Narrow" charset="0"/>
            </a:endParaRPr>
          </a:p>
          <a:p>
            <a:pPr marL="342900" indent="-342900">
              <a:lnSpc>
                <a:spcPct val="80000"/>
              </a:lnSpc>
              <a:spcBef>
                <a:spcPct val="20000"/>
              </a:spcBef>
              <a:spcAft>
                <a:spcPts val="600"/>
              </a:spcAft>
              <a:buClr>
                <a:schemeClr val="tx2"/>
              </a:buClr>
              <a:buFont typeface="Arial" charset="0"/>
              <a:buChar char="•"/>
            </a:pPr>
            <a:r>
              <a:rPr lang="en-US" dirty="0" smtClean="0">
                <a:latin typeface="Arial Narrow" charset="0"/>
              </a:rPr>
              <a:t>Staff</a:t>
            </a:r>
          </a:p>
          <a:p>
            <a:pPr marL="800100" lvl="1" indent="-342900">
              <a:lnSpc>
                <a:spcPct val="80000"/>
              </a:lnSpc>
              <a:spcBef>
                <a:spcPct val="20000"/>
              </a:spcBef>
              <a:spcAft>
                <a:spcPts val="600"/>
              </a:spcAft>
              <a:buClr>
                <a:schemeClr val="tx2"/>
              </a:buClr>
              <a:buFont typeface="Arial" charset="0"/>
              <a:buChar char="•"/>
            </a:pPr>
            <a:r>
              <a:rPr lang="en-US" sz="2000" dirty="0" smtClean="0">
                <a:latin typeface="Arial Narrow" charset="0"/>
              </a:rPr>
              <a:t>Tom </a:t>
            </a:r>
            <a:r>
              <a:rPr lang="en-US" sz="2000" dirty="0">
                <a:latin typeface="Arial Narrow" charset="0"/>
              </a:rPr>
              <a:t>Demke </a:t>
            </a:r>
            <a:r>
              <a:rPr lang="en-US" sz="2000" dirty="0" smtClean="0">
                <a:latin typeface="Arial Narrow" charset="0"/>
              </a:rPr>
              <a:t>- Export </a:t>
            </a:r>
            <a:r>
              <a:rPr lang="en-US" sz="2000" dirty="0">
                <a:latin typeface="Arial Narrow" charset="0"/>
              </a:rPr>
              <a:t>Control </a:t>
            </a:r>
            <a:r>
              <a:rPr lang="en-US" sz="2000" dirty="0" smtClean="0">
                <a:latin typeface="Arial Narrow" charset="0"/>
              </a:rPr>
              <a:t>Officer</a:t>
            </a:r>
          </a:p>
          <a:p>
            <a:pPr marL="800100" lvl="1" indent="-342900">
              <a:lnSpc>
                <a:spcPct val="80000"/>
              </a:lnSpc>
              <a:spcBef>
                <a:spcPct val="20000"/>
              </a:spcBef>
              <a:spcAft>
                <a:spcPts val="600"/>
              </a:spcAft>
              <a:buClr>
                <a:schemeClr val="tx2"/>
              </a:buClr>
              <a:buFont typeface="Arial" charset="0"/>
              <a:buChar char="•"/>
            </a:pPr>
            <a:r>
              <a:rPr lang="en-US" sz="2000" dirty="0" smtClean="0">
                <a:latin typeface="Arial Narrow" charset="0"/>
              </a:rPr>
              <a:t>Bethany Nelson – Export Control Coordinator</a:t>
            </a:r>
          </a:p>
          <a:p>
            <a:pPr marL="800100" lvl="1" indent="-342900">
              <a:lnSpc>
                <a:spcPct val="80000"/>
              </a:lnSpc>
              <a:spcBef>
                <a:spcPct val="20000"/>
              </a:spcBef>
              <a:spcAft>
                <a:spcPts val="600"/>
              </a:spcAft>
              <a:buClr>
                <a:schemeClr val="tx2"/>
              </a:buClr>
              <a:buFont typeface="Arial" charset="0"/>
              <a:buChar char="•"/>
            </a:pPr>
            <a:r>
              <a:rPr lang="en-US" sz="2000" dirty="0" smtClean="0">
                <a:latin typeface="Arial Narrow" charset="0"/>
              </a:rPr>
              <a:t>Ben Griffiths – Legal Counsel</a:t>
            </a:r>
            <a:endParaRPr lang="en-US" sz="2000" dirty="0">
              <a:latin typeface="Arial Narrow" charset="0"/>
            </a:endParaRPr>
          </a:p>
        </p:txBody>
      </p:sp>
      <p:sp>
        <p:nvSpPr>
          <p:cNvPr id="3" name="Footer Placeholder 2"/>
          <p:cNvSpPr>
            <a:spLocks noGrp="1"/>
          </p:cNvSpPr>
          <p:nvPr>
            <p:ph type="ftr" sz="quarter" idx="15"/>
          </p:nvPr>
        </p:nvSpPr>
        <p:spPr/>
        <p:txBody>
          <a:bodyPr/>
          <a:lstStyle/>
          <a:p>
            <a:r>
              <a:rPr lang="en-US" smtClean="0"/>
              <a:t>Rev. A, 10/28/15</a:t>
            </a:r>
            <a:endParaRPr lang="en-US"/>
          </a:p>
        </p:txBody>
      </p:sp>
      <p:sp>
        <p:nvSpPr>
          <p:cNvPr id="4" name="Slide Number Placeholder 3"/>
          <p:cNvSpPr>
            <a:spLocks noGrp="1"/>
          </p:cNvSpPr>
          <p:nvPr>
            <p:ph type="sldNum" sz="quarter" idx="16"/>
          </p:nvPr>
        </p:nvSpPr>
        <p:spPr/>
        <p:txBody>
          <a:bodyPr/>
          <a:lstStyle/>
          <a:p>
            <a:fld id="{D4C18ED6-D130-6A44-99CD-B30FD68C4D80}" type="slidenum">
              <a:rPr lang="en-US" smtClean="0"/>
              <a:pPr/>
              <a:t>8</a:t>
            </a:fld>
            <a:endParaRPr lang="en-US"/>
          </a:p>
        </p:txBody>
      </p:sp>
    </p:spTree>
  </p:cSld>
  <p:clrMapOvr>
    <a:masterClrMapping/>
  </p:clrMapOvr>
  <p:transition xmlns:p14="http://schemas.microsoft.com/office/powerpoint/2010/main" spd="slow">
    <p:cut thruBlk="1"/>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p:cNvSpPr>
          <p:nvPr/>
        </p:nvSpPr>
        <p:spPr bwMode="auto">
          <a:xfrm>
            <a:off x="609600" y="274638"/>
            <a:ext cx="7924800" cy="1143000"/>
          </a:xfrm>
          <a:prstGeom prst="rect">
            <a:avLst/>
          </a:prstGeom>
          <a:noFill/>
          <a:ln w="9525">
            <a:noFill/>
            <a:miter lim="800000"/>
            <a:headEnd/>
            <a:tailEnd/>
          </a:ln>
        </p:spPr>
        <p:txBody>
          <a:bodyPr anchor="b"/>
          <a:lstStyle/>
          <a:p>
            <a:r>
              <a:rPr lang="en-US" sz="3000">
                <a:latin typeface="Arial Narrow" charset="0"/>
              </a:rPr>
              <a:t>UW</a:t>
            </a:r>
            <a:r>
              <a:rPr lang="ja-JP" altLang="en-US" sz="3000">
                <a:latin typeface="Arial Narrow" charset="0"/>
              </a:rPr>
              <a:t>’</a:t>
            </a:r>
            <a:r>
              <a:rPr lang="en-US" sz="3000">
                <a:latin typeface="Arial Narrow" charset="0"/>
              </a:rPr>
              <a:t>S EXPORT CONTROL COMPLIANCE PROGRAM</a:t>
            </a:r>
          </a:p>
        </p:txBody>
      </p:sp>
      <p:sp>
        <p:nvSpPr>
          <p:cNvPr id="25602" name="Content Placeholder 2"/>
          <p:cNvSpPr>
            <a:spLocks/>
          </p:cNvSpPr>
          <p:nvPr/>
        </p:nvSpPr>
        <p:spPr bwMode="auto">
          <a:xfrm>
            <a:off x="609600" y="1600200"/>
            <a:ext cx="7924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80000"/>
              </a:lnSpc>
              <a:spcBef>
                <a:spcPct val="20000"/>
              </a:spcBef>
              <a:spcAft>
                <a:spcPts val="600"/>
              </a:spcAft>
              <a:buClr>
                <a:schemeClr val="tx2"/>
              </a:buClr>
              <a:buFont typeface="Arial" charset="0"/>
              <a:buNone/>
            </a:pPr>
            <a:r>
              <a:rPr lang="en-US" b="1" u="sng" dirty="0" smtClean="0">
                <a:latin typeface="Arial Narrow" charset="0"/>
              </a:rPr>
              <a:t>Impact of Export Controls</a:t>
            </a:r>
            <a:endParaRPr lang="en-US" dirty="0">
              <a:latin typeface="Arial Narrow" charset="0"/>
            </a:endParaRPr>
          </a:p>
          <a:p>
            <a:pPr>
              <a:lnSpc>
                <a:spcPct val="80000"/>
              </a:lnSpc>
              <a:spcBef>
                <a:spcPct val="20000"/>
              </a:spcBef>
              <a:spcAft>
                <a:spcPts val="600"/>
              </a:spcAft>
              <a:buClr>
                <a:schemeClr val="tx2"/>
              </a:buClr>
            </a:pPr>
            <a:r>
              <a:rPr lang="en-US" dirty="0" smtClean="0">
                <a:latin typeface="Arial Narrow" charset="0"/>
              </a:rPr>
              <a:t>Export controls could have an affect on:</a:t>
            </a:r>
            <a:endParaRPr lang="en-US" dirty="0">
              <a:latin typeface="Arial Narrow" charset="0"/>
            </a:endParaRPr>
          </a:p>
          <a:p>
            <a:pPr marL="342900" indent="-342900">
              <a:lnSpc>
                <a:spcPct val="80000"/>
              </a:lnSpc>
              <a:spcBef>
                <a:spcPct val="20000"/>
              </a:spcBef>
              <a:spcAft>
                <a:spcPts val="600"/>
              </a:spcAft>
              <a:buClr>
                <a:schemeClr val="tx2"/>
              </a:buClr>
              <a:buFont typeface="Arial" charset="0"/>
              <a:buChar char="•"/>
            </a:pPr>
            <a:r>
              <a:rPr lang="en-US" dirty="0">
                <a:latin typeface="Arial Narrow" charset="0"/>
              </a:rPr>
              <a:t>R</a:t>
            </a:r>
            <a:r>
              <a:rPr lang="en-US" dirty="0" smtClean="0">
                <a:latin typeface="Arial Narrow" charset="0"/>
              </a:rPr>
              <a:t>esearch – </a:t>
            </a:r>
            <a:r>
              <a:rPr lang="en-US" sz="1800" dirty="0" smtClean="0">
                <a:latin typeface="Arial Narrow" charset="0"/>
              </a:rPr>
              <a:t>Project selection and management</a:t>
            </a:r>
          </a:p>
          <a:p>
            <a:pPr marL="342900" indent="-342900">
              <a:lnSpc>
                <a:spcPct val="80000"/>
              </a:lnSpc>
              <a:spcBef>
                <a:spcPct val="20000"/>
              </a:spcBef>
              <a:spcAft>
                <a:spcPts val="600"/>
              </a:spcAft>
              <a:buClr>
                <a:schemeClr val="tx2"/>
              </a:buClr>
              <a:buFont typeface="Arial" charset="0"/>
              <a:buChar char="•"/>
            </a:pPr>
            <a:r>
              <a:rPr lang="en-US" dirty="0" smtClean="0">
                <a:latin typeface="Arial Narrow" charset="0"/>
              </a:rPr>
              <a:t>Staff – </a:t>
            </a:r>
            <a:r>
              <a:rPr lang="en-US" sz="1800" dirty="0" smtClean="0">
                <a:latin typeface="Arial Narrow" charset="0"/>
              </a:rPr>
              <a:t>Selection of international staff / students, management and work assignments </a:t>
            </a:r>
          </a:p>
          <a:p>
            <a:pPr marL="342900" indent="-342900">
              <a:lnSpc>
                <a:spcPct val="80000"/>
              </a:lnSpc>
              <a:spcBef>
                <a:spcPct val="20000"/>
              </a:spcBef>
              <a:spcAft>
                <a:spcPts val="600"/>
              </a:spcAft>
              <a:buClr>
                <a:schemeClr val="tx2"/>
              </a:buClr>
              <a:buFont typeface="Arial" charset="0"/>
              <a:buChar char="•"/>
            </a:pPr>
            <a:r>
              <a:rPr lang="en-US" dirty="0" smtClean="0">
                <a:latin typeface="Arial Narrow" charset="0"/>
              </a:rPr>
              <a:t>Information and data – </a:t>
            </a:r>
            <a:r>
              <a:rPr lang="en-US" sz="1800" dirty="0" smtClean="0">
                <a:latin typeface="Arial Narrow" charset="0"/>
              </a:rPr>
              <a:t>What can be published or discussed</a:t>
            </a:r>
            <a:r>
              <a:rPr lang="en-US" dirty="0" smtClean="0">
                <a:latin typeface="Arial Narrow" charset="0"/>
              </a:rPr>
              <a:t> </a:t>
            </a:r>
          </a:p>
          <a:p>
            <a:pPr marL="342900" indent="-342900">
              <a:lnSpc>
                <a:spcPct val="80000"/>
              </a:lnSpc>
              <a:spcBef>
                <a:spcPct val="20000"/>
              </a:spcBef>
              <a:spcAft>
                <a:spcPts val="600"/>
              </a:spcAft>
              <a:buClr>
                <a:schemeClr val="tx2"/>
              </a:buClr>
              <a:buFont typeface="Arial" charset="0"/>
              <a:buChar char="•"/>
            </a:pPr>
            <a:r>
              <a:rPr lang="en-US" dirty="0" smtClean="0">
                <a:latin typeface="Arial Narrow" charset="0"/>
              </a:rPr>
              <a:t>Travel – </a:t>
            </a:r>
            <a:r>
              <a:rPr lang="en-US" sz="1800" dirty="0" smtClean="0">
                <a:latin typeface="Arial Narrow" charset="0"/>
              </a:rPr>
              <a:t>Destination and what is taken</a:t>
            </a:r>
          </a:p>
          <a:p>
            <a:pPr marL="342900" indent="-342900">
              <a:lnSpc>
                <a:spcPct val="80000"/>
              </a:lnSpc>
              <a:spcBef>
                <a:spcPct val="20000"/>
              </a:spcBef>
              <a:spcAft>
                <a:spcPts val="600"/>
              </a:spcAft>
              <a:buClr>
                <a:schemeClr val="tx2"/>
              </a:buClr>
              <a:buFont typeface="Arial" charset="0"/>
              <a:buChar char="•"/>
            </a:pPr>
            <a:r>
              <a:rPr lang="en-US" dirty="0" smtClean="0">
                <a:latin typeface="Arial Narrow" charset="0"/>
              </a:rPr>
              <a:t>Shipping – </a:t>
            </a:r>
            <a:r>
              <a:rPr lang="en-US" sz="1800" dirty="0" smtClean="0">
                <a:latin typeface="Arial Narrow" charset="0"/>
              </a:rPr>
              <a:t>What we ship and destination</a:t>
            </a:r>
          </a:p>
          <a:p>
            <a:pPr marL="342900" indent="-342900">
              <a:lnSpc>
                <a:spcPct val="80000"/>
              </a:lnSpc>
              <a:spcBef>
                <a:spcPct val="20000"/>
              </a:spcBef>
              <a:spcAft>
                <a:spcPts val="600"/>
              </a:spcAft>
              <a:buClr>
                <a:schemeClr val="tx2"/>
              </a:buClr>
              <a:buFont typeface="Arial" charset="0"/>
              <a:buChar char="•"/>
            </a:pPr>
            <a:r>
              <a:rPr lang="en-US" dirty="0" smtClean="0">
                <a:latin typeface="Arial Narrow" charset="0"/>
              </a:rPr>
              <a:t>Collaborators / Vendors – </a:t>
            </a:r>
            <a:r>
              <a:rPr lang="en-US" sz="1800" dirty="0" smtClean="0">
                <a:latin typeface="Arial Narrow" charset="0"/>
              </a:rPr>
              <a:t>Who, what organization and where</a:t>
            </a:r>
          </a:p>
          <a:p>
            <a:pPr marL="342900" indent="-342900">
              <a:lnSpc>
                <a:spcPct val="80000"/>
              </a:lnSpc>
              <a:spcBef>
                <a:spcPct val="20000"/>
              </a:spcBef>
              <a:spcAft>
                <a:spcPts val="600"/>
              </a:spcAft>
              <a:buClr>
                <a:schemeClr val="tx2"/>
              </a:buClr>
              <a:buFont typeface="Arial" charset="0"/>
              <a:buChar char="•"/>
            </a:pPr>
            <a:r>
              <a:rPr lang="en-US" dirty="0" smtClean="0">
                <a:latin typeface="Arial Narrow" charset="0"/>
              </a:rPr>
              <a:t>Services – </a:t>
            </a:r>
            <a:r>
              <a:rPr lang="en-US" sz="1800" dirty="0">
                <a:latin typeface="Arial Narrow" charset="0"/>
              </a:rPr>
              <a:t>T</a:t>
            </a:r>
            <a:r>
              <a:rPr lang="en-US" sz="1800" dirty="0" smtClean="0">
                <a:latin typeface="Arial Narrow" charset="0"/>
              </a:rPr>
              <a:t>ype of service, who conducts the service and recipient </a:t>
            </a:r>
          </a:p>
          <a:p>
            <a:pPr marL="342900" indent="-342900">
              <a:lnSpc>
                <a:spcPct val="80000"/>
              </a:lnSpc>
              <a:spcBef>
                <a:spcPct val="20000"/>
              </a:spcBef>
              <a:spcAft>
                <a:spcPts val="600"/>
              </a:spcAft>
              <a:buClr>
                <a:schemeClr val="tx2"/>
              </a:buClr>
              <a:buFont typeface="Arial" charset="0"/>
              <a:buChar char="•"/>
            </a:pPr>
            <a:endParaRPr lang="en-US" dirty="0">
              <a:latin typeface="Arial Narrow" charset="0"/>
            </a:endParaRPr>
          </a:p>
          <a:p>
            <a:pPr algn="ctr">
              <a:lnSpc>
                <a:spcPct val="80000"/>
              </a:lnSpc>
              <a:spcBef>
                <a:spcPct val="20000"/>
              </a:spcBef>
              <a:spcAft>
                <a:spcPts val="600"/>
              </a:spcAft>
              <a:buClr>
                <a:schemeClr val="tx2"/>
              </a:buClr>
            </a:pPr>
            <a:r>
              <a:rPr lang="en-US" dirty="0" smtClean="0">
                <a:solidFill>
                  <a:srgbClr val="FFFF00"/>
                </a:solidFill>
                <a:latin typeface="Arial Narrow" charset="0"/>
              </a:rPr>
              <a:t>When do we need export licenses?</a:t>
            </a:r>
            <a:endParaRPr lang="en-US" dirty="0">
              <a:solidFill>
                <a:srgbClr val="FFFF00"/>
              </a:solidFill>
              <a:latin typeface="Arial Narrow" charset="0"/>
            </a:endParaRPr>
          </a:p>
        </p:txBody>
      </p:sp>
      <p:sp>
        <p:nvSpPr>
          <p:cNvPr id="3" name="Footer Placeholder 2"/>
          <p:cNvSpPr>
            <a:spLocks noGrp="1"/>
          </p:cNvSpPr>
          <p:nvPr>
            <p:ph type="ftr" sz="quarter" idx="11"/>
          </p:nvPr>
        </p:nvSpPr>
        <p:spPr/>
        <p:txBody>
          <a:bodyPr/>
          <a:lstStyle/>
          <a:p>
            <a:r>
              <a:rPr lang="en-US" smtClean="0"/>
              <a:t>Rev. A, 10/28/15</a:t>
            </a:r>
            <a:endParaRPr lang="en-US"/>
          </a:p>
        </p:txBody>
      </p:sp>
      <p:sp>
        <p:nvSpPr>
          <p:cNvPr id="4" name="Slide Number Placeholder 3"/>
          <p:cNvSpPr>
            <a:spLocks noGrp="1"/>
          </p:cNvSpPr>
          <p:nvPr>
            <p:ph type="sldNum" sz="quarter" idx="12"/>
          </p:nvPr>
        </p:nvSpPr>
        <p:spPr/>
        <p:txBody>
          <a:bodyPr/>
          <a:lstStyle/>
          <a:p>
            <a:fld id="{B4B48D40-2007-AE46-A122-1CFDB2B1C4D9}" type="slidenum">
              <a:rPr lang="en-US" smtClean="0"/>
              <a:pPr/>
              <a:t>9</a:t>
            </a:fld>
            <a:endParaRPr lang="en-US"/>
          </a:p>
        </p:txBody>
      </p:sp>
    </p:spTree>
  </p:cSld>
  <p:clrMapOvr>
    <a:masterClrMapping/>
  </p:clrMapOvr>
  <p:transition xmlns:p14="http://schemas.microsoft.com/office/powerpoint/2010/main" spd="slow">
    <p:cut thruBlk="1"/>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3204</TotalTime>
  <Words>1023</Words>
  <Application>Microsoft Macintosh PowerPoint</Application>
  <PresentationFormat>On-screen Show (4:3)</PresentationFormat>
  <Paragraphs>140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Horizon</vt:lpstr>
      <vt:lpstr>EXPORT CONTROLS  AT UW-MADISON</vt:lpstr>
      <vt:lpstr>WHAT ARE EXPORT CONTROLS?</vt:lpstr>
      <vt:lpstr>WHEN MIGHT EXPORT CONTROLS  APPLY AT THE UW?</vt:lpstr>
      <vt:lpstr>PRIMARY EXPORT CONTROL LAWS</vt:lpstr>
      <vt:lpstr>EXCEPTION FOR FUNDAMENTAL RESEARCH</vt:lpstr>
      <vt:lpstr>EXPORT LICENSING</vt:lpstr>
      <vt:lpstr>OTHER RELATED CONTROLS</vt:lpstr>
      <vt:lpstr>UW’S EXPORT CONTROL COMPLIANCE PROGRAM</vt:lpstr>
      <vt:lpstr>PowerPoint Presentation</vt:lpstr>
      <vt:lpstr>PowerPoint Presentation</vt:lpstr>
      <vt:lpstr>PowerPoint Presentation</vt:lpstr>
      <vt:lpstr>PowerPoint Presentation</vt:lpstr>
      <vt:lpstr>PowerPoint Presentation</vt:lpstr>
      <vt:lpstr>CONTACT INFO</vt:lpstr>
    </vt:vector>
  </TitlesOfParts>
  <Company>UW-Madison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Export Control Issues Relating to Sponsored Research Agreements</dc:title>
  <dc:creator>Kathy Irwin</dc:creator>
  <cp:lastModifiedBy>Tom Demke</cp:lastModifiedBy>
  <cp:revision>80</cp:revision>
  <cp:lastPrinted>2015-10-28T21:21:47Z</cp:lastPrinted>
  <dcterms:created xsi:type="dcterms:W3CDTF">2004-05-19T17:30:18Z</dcterms:created>
  <dcterms:modified xsi:type="dcterms:W3CDTF">2015-10-30T14:11:23Z</dcterms:modified>
</cp:coreProperties>
</file>